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3" r:id="rId3"/>
    <p:sldMasterId id="2147483821" r:id="rId4"/>
    <p:sldMasterId id="2147483833" r:id="rId5"/>
  </p:sldMasterIdLst>
  <p:notesMasterIdLst>
    <p:notesMasterId r:id="rId29"/>
  </p:notesMasterIdLst>
  <p:handoutMasterIdLst>
    <p:handoutMasterId r:id="rId30"/>
  </p:handoutMasterIdLst>
  <p:sldIdLst>
    <p:sldId id="256" r:id="rId6"/>
    <p:sldId id="411" r:id="rId7"/>
    <p:sldId id="410" r:id="rId8"/>
    <p:sldId id="413" r:id="rId9"/>
    <p:sldId id="414" r:id="rId10"/>
    <p:sldId id="481" r:id="rId11"/>
    <p:sldId id="512" r:id="rId12"/>
    <p:sldId id="514" r:id="rId13"/>
    <p:sldId id="463" r:id="rId14"/>
    <p:sldId id="520" r:id="rId15"/>
    <p:sldId id="482" r:id="rId16"/>
    <p:sldId id="483" r:id="rId17"/>
    <p:sldId id="484" r:id="rId18"/>
    <p:sldId id="485" r:id="rId19"/>
    <p:sldId id="500" r:id="rId20"/>
    <p:sldId id="519" r:id="rId21"/>
    <p:sldId id="487" r:id="rId22"/>
    <p:sldId id="502" r:id="rId23"/>
    <p:sldId id="516" r:id="rId24"/>
    <p:sldId id="515" r:id="rId25"/>
    <p:sldId id="518" r:id="rId26"/>
    <p:sldId id="415" r:id="rId27"/>
    <p:sldId id="308" r:id="rId28"/>
  </p:sldIdLst>
  <p:sldSz cx="13004800" cy="9753600"/>
  <p:notesSz cx="6858000" cy="9266238"/>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904030"/>
    <a:srgbClr val="003366"/>
    <a:srgbClr val="3333CC"/>
    <a:srgbClr val="DD8047"/>
    <a:srgbClr val="94B6D2"/>
    <a:srgbClr val="006666"/>
    <a:srgbClr val="3366CC"/>
    <a:srgbClr val="AED1F8"/>
    <a:srgbClr val="EEB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2234" autoAdjust="0"/>
  </p:normalViewPr>
  <p:slideViewPr>
    <p:cSldViewPr>
      <p:cViewPr>
        <p:scale>
          <a:sx n="60" d="100"/>
          <a:sy n="60" d="100"/>
        </p:scale>
        <p:origin x="-634" y="226"/>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3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312"/>
          </a:xfrm>
          <a:prstGeom prst="rect">
            <a:avLst/>
          </a:prstGeom>
        </p:spPr>
        <p:txBody>
          <a:bodyPr vert="horz" lIns="91440" tIns="45720" rIns="91440" bIns="45720" rtlCol="0"/>
          <a:lstStyle>
            <a:lvl1pPr algn="r">
              <a:defRPr sz="1200"/>
            </a:lvl1pPr>
          </a:lstStyle>
          <a:p>
            <a:fld id="{E712BC2E-23D4-41C8-AA6D-F5743DE58B10}" type="datetimeFigureOut">
              <a:rPr lang="en-US" smtClean="0"/>
              <a:pPr/>
              <a:t>1/30/2013</a:t>
            </a:fld>
            <a:endParaRPr lang="en-US"/>
          </a:p>
        </p:txBody>
      </p:sp>
      <p:sp>
        <p:nvSpPr>
          <p:cNvPr id="4" name="Footer Placeholder 3"/>
          <p:cNvSpPr>
            <a:spLocks noGrp="1"/>
          </p:cNvSpPr>
          <p:nvPr>
            <p:ph type="ftr" sz="quarter" idx="2"/>
          </p:nvPr>
        </p:nvSpPr>
        <p:spPr>
          <a:xfrm>
            <a:off x="0" y="8801318"/>
            <a:ext cx="2971800" cy="463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01318"/>
            <a:ext cx="2971800" cy="463312"/>
          </a:xfrm>
          <a:prstGeom prst="rect">
            <a:avLst/>
          </a:prstGeom>
        </p:spPr>
        <p:txBody>
          <a:bodyPr vert="horz" lIns="91440" tIns="45720" rIns="91440" bIns="45720" rtlCol="0" anchor="b"/>
          <a:lstStyle>
            <a:lvl1pPr algn="r">
              <a:defRPr sz="1200"/>
            </a:lvl1pPr>
          </a:lstStyle>
          <a:p>
            <a:fld id="{039B947E-A808-4B51-B247-3B43E4BA713D}" type="slidenum">
              <a:rPr lang="en-US" smtClean="0"/>
              <a:pPr/>
              <a:t>‹#›</a:t>
            </a:fld>
            <a:endParaRPr lang="en-US"/>
          </a:p>
        </p:txBody>
      </p:sp>
    </p:spTree>
    <p:extLst>
      <p:ext uri="{BB962C8B-B14F-4D97-AF65-F5344CB8AC3E}">
        <p14:creationId xmlns:p14="http://schemas.microsoft.com/office/powerpoint/2010/main" xmlns="" val="3741708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bwMode="auto">
          <a:xfrm>
            <a:off x="1112838" y="695325"/>
            <a:ext cx="4632325" cy="34750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0" name="Rectangle 2"/>
          <p:cNvSpPr>
            <a:spLocks noGrp="1" noChangeArrowheads="1"/>
          </p:cNvSpPr>
          <p:nvPr>
            <p:ph type="body" sz="quarter" idx="1"/>
          </p:nvPr>
        </p:nvSpPr>
        <p:spPr bwMode="auto">
          <a:xfrm>
            <a:off x="685800" y="4401463"/>
            <a:ext cx="5486400" cy="416980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248861132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02131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54229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69734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4427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VEIC!!</a:t>
            </a:r>
            <a:endParaRPr lang="en-US" dirty="0"/>
          </a:p>
        </p:txBody>
      </p:sp>
    </p:spTree>
    <p:extLst>
      <p:ext uri="{BB962C8B-B14F-4D97-AF65-F5344CB8AC3E}">
        <p14:creationId xmlns:p14="http://schemas.microsoft.com/office/powerpoint/2010/main" xmlns="" val="330717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83039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34459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schemeClr val="bg1"/>
                </a:solidFill>
              </a:rPr>
              <a:t>Artist Matt Heywood compiled all the Ice Cream Social drawings into one.</a:t>
            </a:r>
          </a:p>
          <a:p>
            <a:pPr marL="171450" indent="-171450">
              <a:buFontTx/>
              <a:buChar char="-"/>
              <a:defRPr/>
            </a:pPr>
            <a:r>
              <a:rPr lang="en-US" b="1" dirty="0" smtClean="0"/>
              <a:t>Exhibit also included Original drawings from the 4 different towns, photos of Dan Higgins, student writing in print and recorded</a:t>
            </a:r>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34459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852347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993899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693767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382B5217-0712-46C4-8B19-ADE95FBB0D39}" type="slidenum">
              <a:rPr lang="en-US"/>
              <a:pPr>
                <a:defRPr/>
              </a:pPr>
              <a:t>‹#›</a:t>
            </a:fld>
            <a:endParaRPr lang="en-US"/>
          </a:p>
        </p:txBody>
      </p:sp>
    </p:spTree>
    <p:extLst>
      <p:ext uri="{BB962C8B-B14F-4D97-AF65-F5344CB8AC3E}">
        <p14:creationId xmlns:p14="http://schemas.microsoft.com/office/powerpoint/2010/main" xmlns="" val="23376657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4551107A-9180-4FC8-BF15-96798E43AC55}" type="slidenum">
              <a:rPr lang="en-US"/>
              <a:pPr>
                <a:defRPr/>
              </a:pPr>
              <a:t>‹#›</a:t>
            </a:fld>
            <a:endParaRPr lang="en-US"/>
          </a:p>
        </p:txBody>
      </p:sp>
    </p:spTree>
    <p:extLst>
      <p:ext uri="{BB962C8B-B14F-4D97-AF65-F5344CB8AC3E}">
        <p14:creationId xmlns:p14="http://schemas.microsoft.com/office/powerpoint/2010/main" xmlns="" val="42930858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A10838F4-8804-4B48-9131-F66151004A82}" type="slidenum">
              <a:rPr lang="en-US"/>
              <a:pPr>
                <a:defRPr/>
              </a:pPr>
              <a:t>‹#›</a:t>
            </a:fld>
            <a:endParaRPr lang="en-US"/>
          </a:p>
        </p:txBody>
      </p:sp>
    </p:spTree>
    <p:extLst>
      <p:ext uri="{BB962C8B-B14F-4D97-AF65-F5344CB8AC3E}">
        <p14:creationId xmlns:p14="http://schemas.microsoft.com/office/powerpoint/2010/main" xmlns="" val="12430424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7100" y="2552700"/>
            <a:ext cx="5499100" cy="560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52700"/>
            <a:ext cx="5499100" cy="560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5"/>
          <p:cNvSpPr txBox="1">
            <a:spLocks noGrp="1" noChangeArrowheads="1"/>
          </p:cNvSpPr>
          <p:nvPr>
            <p:ph type="sldNum" sz="quarter" idx="10"/>
          </p:nvPr>
        </p:nvSpPr>
        <p:spPr>
          <a:ln/>
        </p:spPr>
        <p:txBody>
          <a:bodyPr/>
          <a:lstStyle>
            <a:lvl1pPr>
              <a:defRPr/>
            </a:lvl1pPr>
          </a:lstStyle>
          <a:p>
            <a:pPr>
              <a:defRPr/>
            </a:pPr>
            <a:fld id="{A0EAB5C3-0DAA-4497-8064-15393D538AEA}" type="slidenum">
              <a:rPr lang="en-US"/>
              <a:pPr>
                <a:defRPr/>
              </a:pPr>
              <a:t>‹#›</a:t>
            </a:fld>
            <a:endParaRPr lang="en-US"/>
          </a:p>
        </p:txBody>
      </p:sp>
    </p:spTree>
    <p:extLst>
      <p:ext uri="{BB962C8B-B14F-4D97-AF65-F5344CB8AC3E}">
        <p14:creationId xmlns:p14="http://schemas.microsoft.com/office/powerpoint/2010/main" xmlns="" val="14146009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5"/>
          <p:cNvSpPr txBox="1">
            <a:spLocks noGrp="1" noChangeArrowheads="1"/>
          </p:cNvSpPr>
          <p:nvPr>
            <p:ph type="sldNum" sz="quarter" idx="10"/>
          </p:nvPr>
        </p:nvSpPr>
        <p:spPr>
          <a:ln/>
        </p:spPr>
        <p:txBody>
          <a:bodyPr/>
          <a:lstStyle>
            <a:lvl1pPr>
              <a:defRPr/>
            </a:lvl1pPr>
          </a:lstStyle>
          <a:p>
            <a:pPr>
              <a:defRPr/>
            </a:pPr>
            <a:fld id="{745D5B6D-D922-438C-AAC1-612BE4584C61}" type="slidenum">
              <a:rPr lang="en-US"/>
              <a:pPr>
                <a:defRPr/>
              </a:pPr>
              <a:t>‹#›</a:t>
            </a:fld>
            <a:endParaRPr lang="en-US"/>
          </a:p>
        </p:txBody>
      </p:sp>
    </p:spTree>
    <p:extLst>
      <p:ext uri="{BB962C8B-B14F-4D97-AF65-F5344CB8AC3E}">
        <p14:creationId xmlns:p14="http://schemas.microsoft.com/office/powerpoint/2010/main" xmlns="" val="27556246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
          <p:cNvSpPr txBox="1">
            <a:spLocks noGrp="1" noChangeArrowheads="1"/>
          </p:cNvSpPr>
          <p:nvPr>
            <p:ph type="sldNum" sz="quarter" idx="10"/>
          </p:nvPr>
        </p:nvSpPr>
        <p:spPr>
          <a:ln/>
        </p:spPr>
        <p:txBody>
          <a:bodyPr/>
          <a:lstStyle>
            <a:lvl1pPr>
              <a:defRPr/>
            </a:lvl1pPr>
          </a:lstStyle>
          <a:p>
            <a:pPr>
              <a:defRPr/>
            </a:pPr>
            <a:fld id="{1067DEE4-FA85-48AD-88AD-4E537F444A72}" type="slidenum">
              <a:rPr lang="en-US"/>
              <a:pPr>
                <a:defRPr/>
              </a:pPr>
              <a:t>‹#›</a:t>
            </a:fld>
            <a:endParaRPr lang="en-US"/>
          </a:p>
        </p:txBody>
      </p:sp>
    </p:spTree>
    <p:extLst>
      <p:ext uri="{BB962C8B-B14F-4D97-AF65-F5344CB8AC3E}">
        <p14:creationId xmlns:p14="http://schemas.microsoft.com/office/powerpoint/2010/main" xmlns="" val="18900475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3998FD9A-C21C-46DC-B7C9-5B43F1E8F6C9}" type="slidenum">
              <a:rPr lang="en-US"/>
              <a:pPr>
                <a:defRPr/>
              </a:pPr>
              <a:t>‹#›</a:t>
            </a:fld>
            <a:endParaRPr lang="en-US"/>
          </a:p>
        </p:txBody>
      </p:sp>
    </p:spTree>
    <p:extLst>
      <p:ext uri="{BB962C8B-B14F-4D97-AF65-F5344CB8AC3E}">
        <p14:creationId xmlns:p14="http://schemas.microsoft.com/office/powerpoint/2010/main" xmlns="" val="18441337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14BD9B04-C6A5-43CD-8E3C-7DB488591F33}" type="slidenum">
              <a:rPr lang="en-US"/>
              <a:pPr>
                <a:defRPr/>
              </a:pPr>
              <a:t>‹#›</a:t>
            </a:fld>
            <a:endParaRPr lang="en-US"/>
          </a:p>
        </p:txBody>
      </p:sp>
    </p:spTree>
    <p:extLst>
      <p:ext uri="{BB962C8B-B14F-4D97-AF65-F5344CB8AC3E}">
        <p14:creationId xmlns:p14="http://schemas.microsoft.com/office/powerpoint/2010/main" xmlns="" val="36237199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9735901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cher Medium"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89B76129-0BFE-4E80-BF6C-751918CC6784}" type="slidenum">
              <a:rPr lang="en-US"/>
              <a:pPr>
                <a:defRPr/>
              </a:pPr>
              <a:t>‹#›</a:t>
            </a:fld>
            <a:endParaRPr lang="en-US"/>
          </a:p>
        </p:txBody>
      </p:sp>
    </p:spTree>
    <p:extLst>
      <p:ext uri="{BB962C8B-B14F-4D97-AF65-F5344CB8AC3E}">
        <p14:creationId xmlns:p14="http://schemas.microsoft.com/office/powerpoint/2010/main" xmlns="" val="14415492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B158D84D-C5C4-4A3C-A4FE-C3D3A7095CB0}" type="slidenum">
              <a:rPr lang="en-US"/>
              <a:pPr>
                <a:defRPr/>
              </a:pPr>
              <a:t>‹#›</a:t>
            </a:fld>
            <a:endParaRPr lang="en-US"/>
          </a:p>
        </p:txBody>
      </p:sp>
    </p:spTree>
    <p:extLst>
      <p:ext uri="{BB962C8B-B14F-4D97-AF65-F5344CB8AC3E}">
        <p14:creationId xmlns:p14="http://schemas.microsoft.com/office/powerpoint/2010/main" xmlns="" val="32204836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9100" y="787400"/>
            <a:ext cx="2806700" cy="736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787400"/>
            <a:ext cx="8267700" cy="736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6727AC91-7B8E-40D0-AA6F-A36C7918A329}" type="slidenum">
              <a:rPr lang="en-US"/>
              <a:pPr>
                <a:defRPr/>
              </a:pPr>
              <a:t>‹#›</a:t>
            </a:fld>
            <a:endParaRPr lang="en-US"/>
          </a:p>
        </p:txBody>
      </p:sp>
    </p:spTree>
    <p:extLst>
      <p:ext uri="{BB962C8B-B14F-4D97-AF65-F5344CB8AC3E}">
        <p14:creationId xmlns:p14="http://schemas.microsoft.com/office/powerpoint/2010/main" xmlns="" val="7428396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432E611A-3783-4F72-8179-13D2D83E9FD6}" type="slidenum">
              <a:rPr lang="en-US"/>
              <a:pPr>
                <a:defRPr/>
              </a:pPr>
              <a:t>‹#›</a:t>
            </a:fld>
            <a:endParaRPr lang="en-US"/>
          </a:p>
        </p:txBody>
      </p:sp>
    </p:spTree>
    <p:extLst>
      <p:ext uri="{BB962C8B-B14F-4D97-AF65-F5344CB8AC3E}">
        <p14:creationId xmlns:p14="http://schemas.microsoft.com/office/powerpoint/2010/main" xmlns="" val="19783678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75D9E8F2-3F35-43A1-822B-3819233C44F3}" type="slidenum">
              <a:rPr lang="en-US"/>
              <a:pPr>
                <a:defRPr/>
              </a:pPr>
              <a:t>‹#›</a:t>
            </a:fld>
            <a:endParaRPr lang="en-US"/>
          </a:p>
        </p:txBody>
      </p:sp>
    </p:spTree>
    <p:extLst>
      <p:ext uri="{BB962C8B-B14F-4D97-AF65-F5344CB8AC3E}">
        <p14:creationId xmlns:p14="http://schemas.microsoft.com/office/powerpoint/2010/main" xmlns="" val="31647645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7F7FC368-8DAC-42D7-97E1-45ECFD4730EB}" type="slidenum">
              <a:rPr lang="en-US"/>
              <a:pPr>
                <a:defRPr/>
              </a:pPr>
              <a:t>‹#›</a:t>
            </a:fld>
            <a:endParaRPr lang="en-US"/>
          </a:p>
        </p:txBody>
      </p:sp>
    </p:spTree>
    <p:extLst>
      <p:ext uri="{BB962C8B-B14F-4D97-AF65-F5344CB8AC3E}">
        <p14:creationId xmlns:p14="http://schemas.microsoft.com/office/powerpoint/2010/main" xmlns="" val="33641213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7100" y="2552700"/>
            <a:ext cx="5302250" cy="560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81750" y="2552700"/>
            <a:ext cx="5302250" cy="560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5"/>
          <p:cNvSpPr txBox="1">
            <a:spLocks noGrp="1" noChangeArrowheads="1"/>
          </p:cNvSpPr>
          <p:nvPr>
            <p:ph type="sldNum" sz="quarter" idx="10"/>
          </p:nvPr>
        </p:nvSpPr>
        <p:spPr>
          <a:ln/>
        </p:spPr>
        <p:txBody>
          <a:bodyPr/>
          <a:lstStyle>
            <a:lvl1pPr>
              <a:defRPr/>
            </a:lvl1pPr>
          </a:lstStyle>
          <a:p>
            <a:pPr>
              <a:defRPr/>
            </a:pPr>
            <a:fld id="{AA47048C-42B1-4087-97F8-60601C63A869}" type="slidenum">
              <a:rPr lang="en-US"/>
              <a:pPr>
                <a:defRPr/>
              </a:pPr>
              <a:t>‹#›</a:t>
            </a:fld>
            <a:endParaRPr lang="en-US"/>
          </a:p>
        </p:txBody>
      </p:sp>
    </p:spTree>
    <p:extLst>
      <p:ext uri="{BB962C8B-B14F-4D97-AF65-F5344CB8AC3E}">
        <p14:creationId xmlns:p14="http://schemas.microsoft.com/office/powerpoint/2010/main" xmlns="" val="20122113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5"/>
          <p:cNvSpPr txBox="1">
            <a:spLocks noGrp="1" noChangeArrowheads="1"/>
          </p:cNvSpPr>
          <p:nvPr>
            <p:ph type="sldNum" sz="quarter" idx="10"/>
          </p:nvPr>
        </p:nvSpPr>
        <p:spPr>
          <a:ln/>
        </p:spPr>
        <p:txBody>
          <a:bodyPr/>
          <a:lstStyle>
            <a:lvl1pPr>
              <a:defRPr/>
            </a:lvl1pPr>
          </a:lstStyle>
          <a:p>
            <a:pPr>
              <a:defRPr/>
            </a:pPr>
            <a:fld id="{031FE0D8-F05C-49FF-B446-55FB096338AD}" type="slidenum">
              <a:rPr lang="en-US"/>
              <a:pPr>
                <a:defRPr/>
              </a:pPr>
              <a:t>‹#›</a:t>
            </a:fld>
            <a:endParaRPr lang="en-US"/>
          </a:p>
        </p:txBody>
      </p:sp>
    </p:spTree>
    <p:extLst>
      <p:ext uri="{BB962C8B-B14F-4D97-AF65-F5344CB8AC3E}">
        <p14:creationId xmlns:p14="http://schemas.microsoft.com/office/powerpoint/2010/main" xmlns="" val="32671307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
          <p:cNvSpPr txBox="1">
            <a:spLocks noGrp="1" noChangeArrowheads="1"/>
          </p:cNvSpPr>
          <p:nvPr>
            <p:ph type="sldNum" sz="quarter" idx="10"/>
          </p:nvPr>
        </p:nvSpPr>
        <p:spPr>
          <a:ln/>
        </p:spPr>
        <p:txBody>
          <a:bodyPr/>
          <a:lstStyle>
            <a:lvl1pPr>
              <a:defRPr/>
            </a:lvl1pPr>
          </a:lstStyle>
          <a:p>
            <a:pPr>
              <a:defRPr/>
            </a:pPr>
            <a:fld id="{D1C393B5-39C5-4E11-BEB4-1CFB903E7FB7}" type="slidenum">
              <a:rPr lang="en-US"/>
              <a:pPr>
                <a:defRPr/>
              </a:pPr>
              <a:t>‹#›</a:t>
            </a:fld>
            <a:endParaRPr lang="en-US"/>
          </a:p>
        </p:txBody>
      </p:sp>
    </p:spTree>
    <p:extLst>
      <p:ext uri="{BB962C8B-B14F-4D97-AF65-F5344CB8AC3E}">
        <p14:creationId xmlns:p14="http://schemas.microsoft.com/office/powerpoint/2010/main" xmlns="" val="7105472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8F91537E-CA40-46CD-9033-4B1AB8745D62}" type="slidenum">
              <a:rPr lang="en-US"/>
              <a:pPr>
                <a:defRPr/>
              </a:pPr>
              <a:t>‹#›</a:t>
            </a:fld>
            <a:endParaRPr lang="en-US"/>
          </a:p>
        </p:txBody>
      </p:sp>
    </p:spTree>
    <p:extLst>
      <p:ext uri="{BB962C8B-B14F-4D97-AF65-F5344CB8AC3E}">
        <p14:creationId xmlns:p14="http://schemas.microsoft.com/office/powerpoint/2010/main" xmlns="" val="19490264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5575763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C4CACD4C-84B6-4475-98A1-2EFA30D411C7}" type="slidenum">
              <a:rPr lang="en-US"/>
              <a:pPr>
                <a:defRPr/>
              </a:pPr>
              <a:t>‹#›</a:t>
            </a:fld>
            <a:endParaRPr lang="en-US"/>
          </a:p>
        </p:txBody>
      </p:sp>
    </p:spTree>
    <p:extLst>
      <p:ext uri="{BB962C8B-B14F-4D97-AF65-F5344CB8AC3E}">
        <p14:creationId xmlns:p14="http://schemas.microsoft.com/office/powerpoint/2010/main" xmlns="" val="35525821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cher Medium"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A8E87073-D01F-47F8-A6C0-0CE58CB5A45A}" type="slidenum">
              <a:rPr lang="en-US"/>
              <a:pPr>
                <a:defRPr/>
              </a:pPr>
              <a:t>‹#›</a:t>
            </a:fld>
            <a:endParaRPr lang="en-US"/>
          </a:p>
        </p:txBody>
      </p:sp>
    </p:spTree>
    <p:extLst>
      <p:ext uri="{BB962C8B-B14F-4D97-AF65-F5344CB8AC3E}">
        <p14:creationId xmlns:p14="http://schemas.microsoft.com/office/powerpoint/2010/main" xmlns="" val="94150550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E77C6ACB-7B9F-4145-9435-29B3ADF7CC79}" type="slidenum">
              <a:rPr lang="en-US"/>
              <a:pPr>
                <a:defRPr/>
              </a:pPr>
              <a:t>‹#›</a:t>
            </a:fld>
            <a:endParaRPr lang="en-US"/>
          </a:p>
        </p:txBody>
      </p:sp>
    </p:spTree>
    <p:extLst>
      <p:ext uri="{BB962C8B-B14F-4D97-AF65-F5344CB8AC3E}">
        <p14:creationId xmlns:p14="http://schemas.microsoft.com/office/powerpoint/2010/main" xmlns="" val="31213877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9100" y="723900"/>
            <a:ext cx="2806700" cy="742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723900"/>
            <a:ext cx="8267700" cy="742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5C423EBF-F391-443B-A348-96280F1361D5}" type="slidenum">
              <a:rPr lang="en-US"/>
              <a:pPr>
                <a:defRPr/>
              </a:pPr>
              <a:t>‹#›</a:t>
            </a:fld>
            <a:endParaRPr lang="en-US"/>
          </a:p>
        </p:txBody>
      </p:sp>
    </p:spTree>
    <p:extLst>
      <p:ext uri="{BB962C8B-B14F-4D97-AF65-F5344CB8AC3E}">
        <p14:creationId xmlns:p14="http://schemas.microsoft.com/office/powerpoint/2010/main" xmlns="" val="19681459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2485E0E-6463-4FE4-8F36-C68F89BBC246}" type="slidenum">
              <a:rPr lang="en-US"/>
              <a:pPr/>
              <a:t>‹#›</a:t>
            </a:fld>
            <a:endParaRPr lang="en-US"/>
          </a:p>
        </p:txBody>
      </p:sp>
    </p:spTree>
    <p:extLst>
      <p:ext uri="{BB962C8B-B14F-4D97-AF65-F5344CB8AC3E}">
        <p14:creationId xmlns:p14="http://schemas.microsoft.com/office/powerpoint/2010/main" xmlns="" val="65117084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AED621C-2918-40CC-80A2-2AB086500F7B}" type="slidenum">
              <a:rPr lang="en-US"/>
              <a:pPr/>
              <a:t>‹#›</a:t>
            </a:fld>
            <a:endParaRPr lang="en-US"/>
          </a:p>
        </p:txBody>
      </p:sp>
    </p:spTree>
    <p:extLst>
      <p:ext uri="{BB962C8B-B14F-4D97-AF65-F5344CB8AC3E}">
        <p14:creationId xmlns:p14="http://schemas.microsoft.com/office/powerpoint/2010/main" xmlns="" val="313633354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842D588-FA68-4D9B-874B-90E225B3DF54}" type="slidenum">
              <a:rPr lang="en-US"/>
              <a:pPr/>
              <a:t>‹#›</a:t>
            </a:fld>
            <a:endParaRPr lang="en-US"/>
          </a:p>
        </p:txBody>
      </p:sp>
    </p:spTree>
    <p:extLst>
      <p:ext uri="{BB962C8B-B14F-4D97-AF65-F5344CB8AC3E}">
        <p14:creationId xmlns:p14="http://schemas.microsoft.com/office/powerpoint/2010/main" xmlns="" val="37022389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2661ECA-F2EE-4478-B48F-3A724EE7B44A}" type="slidenum">
              <a:rPr lang="en-US"/>
              <a:pPr/>
              <a:t>‹#›</a:t>
            </a:fld>
            <a:endParaRPr lang="en-US"/>
          </a:p>
        </p:txBody>
      </p:sp>
    </p:spTree>
    <p:extLst>
      <p:ext uri="{BB962C8B-B14F-4D97-AF65-F5344CB8AC3E}">
        <p14:creationId xmlns:p14="http://schemas.microsoft.com/office/powerpoint/2010/main" xmlns="" val="31367947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D645656-2B84-4ED6-89B3-1F8AAB59A3FB}" type="slidenum">
              <a:rPr lang="en-US"/>
              <a:pPr/>
              <a:t>‹#›</a:t>
            </a:fld>
            <a:endParaRPr lang="en-US"/>
          </a:p>
        </p:txBody>
      </p:sp>
    </p:spTree>
    <p:extLst>
      <p:ext uri="{BB962C8B-B14F-4D97-AF65-F5344CB8AC3E}">
        <p14:creationId xmlns:p14="http://schemas.microsoft.com/office/powerpoint/2010/main" xmlns="" val="36141556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E403E7D-9FDE-4943-BA51-2BF78E23FF09}" type="slidenum">
              <a:rPr lang="en-US"/>
              <a:pPr/>
              <a:t>‹#›</a:t>
            </a:fld>
            <a:endParaRPr lang="en-US"/>
          </a:p>
        </p:txBody>
      </p:sp>
    </p:spTree>
    <p:extLst>
      <p:ext uri="{BB962C8B-B14F-4D97-AF65-F5344CB8AC3E}">
        <p14:creationId xmlns:p14="http://schemas.microsoft.com/office/powerpoint/2010/main" xmlns="" val="26742357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096052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1D49C7F-6747-4CEB-B901-095A73C9FB61}" type="slidenum">
              <a:rPr lang="en-US"/>
              <a:pPr/>
              <a:t>‹#›</a:t>
            </a:fld>
            <a:endParaRPr lang="en-US"/>
          </a:p>
        </p:txBody>
      </p:sp>
    </p:spTree>
    <p:extLst>
      <p:ext uri="{BB962C8B-B14F-4D97-AF65-F5344CB8AC3E}">
        <p14:creationId xmlns:p14="http://schemas.microsoft.com/office/powerpoint/2010/main" xmlns="" val="396105821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234FD34-81E3-45FB-B56F-1084D5B5384E}" type="slidenum">
              <a:rPr lang="en-US"/>
              <a:pPr/>
              <a:t>‹#›</a:t>
            </a:fld>
            <a:endParaRPr lang="en-US"/>
          </a:p>
        </p:txBody>
      </p:sp>
    </p:spTree>
    <p:extLst>
      <p:ext uri="{BB962C8B-B14F-4D97-AF65-F5344CB8AC3E}">
        <p14:creationId xmlns:p14="http://schemas.microsoft.com/office/powerpoint/2010/main" xmlns="" val="41671550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F72CB3D-5AB9-4024-9577-47B780FC37B1}" type="slidenum">
              <a:rPr lang="en-US"/>
              <a:pPr/>
              <a:t>‹#›</a:t>
            </a:fld>
            <a:endParaRPr lang="en-US"/>
          </a:p>
        </p:txBody>
      </p:sp>
    </p:spTree>
    <p:extLst>
      <p:ext uri="{BB962C8B-B14F-4D97-AF65-F5344CB8AC3E}">
        <p14:creationId xmlns:p14="http://schemas.microsoft.com/office/powerpoint/2010/main" xmlns="" val="157130418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A58836-4CFF-42F0-88E3-6703EBD8C3E1}" type="slidenum">
              <a:rPr lang="en-US"/>
              <a:pPr/>
              <a:t>‹#›</a:t>
            </a:fld>
            <a:endParaRPr lang="en-US"/>
          </a:p>
        </p:txBody>
      </p:sp>
    </p:spTree>
    <p:extLst>
      <p:ext uri="{BB962C8B-B14F-4D97-AF65-F5344CB8AC3E}">
        <p14:creationId xmlns:p14="http://schemas.microsoft.com/office/powerpoint/2010/main" xmlns="" val="223127389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901700"/>
            <a:ext cx="2925762" cy="781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901700"/>
            <a:ext cx="8624888" cy="7810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03FD7B-90DC-42AA-9152-F5F9D9BC716E}" type="slidenum">
              <a:rPr lang="en-US"/>
              <a:pPr/>
              <a:t>‹#›</a:t>
            </a:fld>
            <a:endParaRPr lang="en-US"/>
          </a:p>
        </p:txBody>
      </p:sp>
    </p:spTree>
    <p:extLst>
      <p:ext uri="{BB962C8B-B14F-4D97-AF65-F5344CB8AC3E}">
        <p14:creationId xmlns:p14="http://schemas.microsoft.com/office/powerpoint/2010/main" xmlns="" val="113425182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3B44249-3110-425A-B4B1-CEE23B278DA4}" type="slidenum">
              <a:rPr lang="en-US"/>
              <a:pPr/>
              <a:t>‹#›</a:t>
            </a:fld>
            <a:endParaRPr lang="en-US"/>
          </a:p>
        </p:txBody>
      </p:sp>
    </p:spTree>
    <p:extLst>
      <p:ext uri="{BB962C8B-B14F-4D97-AF65-F5344CB8AC3E}">
        <p14:creationId xmlns:p14="http://schemas.microsoft.com/office/powerpoint/2010/main" xmlns="" val="43036564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E2A6C8A-ED70-407E-B0A7-0E03F1B9FCD5}" type="slidenum">
              <a:rPr lang="en-US"/>
              <a:pPr/>
              <a:t>‹#›</a:t>
            </a:fld>
            <a:endParaRPr lang="en-US"/>
          </a:p>
        </p:txBody>
      </p:sp>
    </p:spTree>
    <p:extLst>
      <p:ext uri="{BB962C8B-B14F-4D97-AF65-F5344CB8AC3E}">
        <p14:creationId xmlns:p14="http://schemas.microsoft.com/office/powerpoint/2010/main" xmlns="" val="141820416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D8B7423-2765-4340-829D-F7545AA59741}" type="slidenum">
              <a:rPr lang="en-US"/>
              <a:pPr/>
              <a:t>‹#›</a:t>
            </a:fld>
            <a:endParaRPr lang="en-US"/>
          </a:p>
        </p:txBody>
      </p:sp>
    </p:spTree>
    <p:extLst>
      <p:ext uri="{BB962C8B-B14F-4D97-AF65-F5344CB8AC3E}">
        <p14:creationId xmlns:p14="http://schemas.microsoft.com/office/powerpoint/2010/main" xmlns="" val="25130809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7100" y="2552700"/>
            <a:ext cx="5499100" cy="560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52700"/>
            <a:ext cx="5499100" cy="560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A4C60E7-3B1D-48E0-BE8F-3ED23CA1819D}" type="slidenum">
              <a:rPr lang="en-US"/>
              <a:pPr/>
              <a:t>‹#›</a:t>
            </a:fld>
            <a:endParaRPr lang="en-US"/>
          </a:p>
        </p:txBody>
      </p:sp>
    </p:spTree>
    <p:extLst>
      <p:ext uri="{BB962C8B-B14F-4D97-AF65-F5344CB8AC3E}">
        <p14:creationId xmlns:p14="http://schemas.microsoft.com/office/powerpoint/2010/main" xmlns="" val="83977536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3138B2F-2311-44AA-A1F5-BF4E37BFCFD1}" type="slidenum">
              <a:rPr lang="en-US"/>
              <a:pPr/>
              <a:t>‹#›</a:t>
            </a:fld>
            <a:endParaRPr lang="en-US"/>
          </a:p>
        </p:txBody>
      </p:sp>
    </p:spTree>
    <p:extLst>
      <p:ext uri="{BB962C8B-B14F-4D97-AF65-F5344CB8AC3E}">
        <p14:creationId xmlns:p14="http://schemas.microsoft.com/office/powerpoint/2010/main" xmlns="" val="2892070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8777492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AA301E2-22B9-45D4-82CF-6D0AB0790238}" type="slidenum">
              <a:rPr lang="en-US"/>
              <a:pPr/>
              <a:t>‹#›</a:t>
            </a:fld>
            <a:endParaRPr lang="en-US"/>
          </a:p>
        </p:txBody>
      </p:sp>
    </p:spTree>
    <p:extLst>
      <p:ext uri="{BB962C8B-B14F-4D97-AF65-F5344CB8AC3E}">
        <p14:creationId xmlns:p14="http://schemas.microsoft.com/office/powerpoint/2010/main" xmlns="" val="70606827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421B7C7-28D0-4B96-BF6B-FE76EF609257}" type="slidenum">
              <a:rPr lang="en-US"/>
              <a:pPr/>
              <a:t>‹#›</a:t>
            </a:fld>
            <a:endParaRPr lang="en-US"/>
          </a:p>
        </p:txBody>
      </p:sp>
    </p:spTree>
    <p:extLst>
      <p:ext uri="{BB962C8B-B14F-4D97-AF65-F5344CB8AC3E}">
        <p14:creationId xmlns:p14="http://schemas.microsoft.com/office/powerpoint/2010/main" xmlns="" val="122464411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4DDE032-B591-471E-85C7-21385386CCC1}" type="slidenum">
              <a:rPr lang="en-US"/>
              <a:pPr/>
              <a:t>‹#›</a:t>
            </a:fld>
            <a:endParaRPr lang="en-US"/>
          </a:p>
        </p:txBody>
      </p:sp>
    </p:spTree>
    <p:extLst>
      <p:ext uri="{BB962C8B-B14F-4D97-AF65-F5344CB8AC3E}">
        <p14:creationId xmlns:p14="http://schemas.microsoft.com/office/powerpoint/2010/main" xmlns="" val="376002597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30B3F06-DD27-41C0-8C2C-CAF1AE20BC83}" type="slidenum">
              <a:rPr lang="en-US"/>
              <a:pPr/>
              <a:t>‹#›</a:t>
            </a:fld>
            <a:endParaRPr lang="en-US"/>
          </a:p>
        </p:txBody>
      </p:sp>
    </p:spTree>
    <p:extLst>
      <p:ext uri="{BB962C8B-B14F-4D97-AF65-F5344CB8AC3E}">
        <p14:creationId xmlns:p14="http://schemas.microsoft.com/office/powerpoint/2010/main" xmlns="" val="103096780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A5684A6-9098-4DE3-99C2-2519F472EFA8}" type="slidenum">
              <a:rPr lang="en-US"/>
              <a:pPr/>
              <a:t>‹#›</a:t>
            </a:fld>
            <a:endParaRPr lang="en-US"/>
          </a:p>
        </p:txBody>
      </p:sp>
    </p:spTree>
    <p:extLst>
      <p:ext uri="{BB962C8B-B14F-4D97-AF65-F5344CB8AC3E}">
        <p14:creationId xmlns:p14="http://schemas.microsoft.com/office/powerpoint/2010/main" xmlns="" val="170098537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9100" y="787400"/>
            <a:ext cx="2806700" cy="736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787400"/>
            <a:ext cx="8267700" cy="736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AF9F1E1-21AD-40A2-8FF4-BAD5DC560B19}" type="slidenum">
              <a:rPr lang="en-US"/>
              <a:pPr/>
              <a:t>‹#›</a:t>
            </a:fld>
            <a:endParaRPr lang="en-US"/>
          </a:p>
        </p:txBody>
      </p:sp>
    </p:spTree>
    <p:extLst>
      <p:ext uri="{BB962C8B-B14F-4D97-AF65-F5344CB8AC3E}">
        <p14:creationId xmlns:p14="http://schemas.microsoft.com/office/powerpoint/2010/main" xmlns="" val="35119912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641044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33095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130843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925035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5029200"/>
            <a:ext cx="10464800"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7" name="Rectangle 2"/>
          <p:cNvSpPr>
            <a:spLocks noGrp="1" noChangeArrowheads="1"/>
          </p:cNvSpPr>
          <p:nvPr>
            <p:ph type="title"/>
          </p:nvPr>
        </p:nvSpPr>
        <p:spPr bwMode="auto">
          <a:xfrm>
            <a:off x="1270000" y="1638300"/>
            <a:ext cx="10464800" cy="330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889000" y="787400"/>
            <a:ext cx="112268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Miso Bold" charset="0"/>
              </a:rPr>
              <a:t>Click to edit Master title style</a:t>
            </a:r>
          </a:p>
        </p:txBody>
      </p:sp>
      <p:sp>
        <p:nvSpPr>
          <p:cNvPr id="3075" name="Rectangle 2"/>
          <p:cNvSpPr>
            <a:spLocks noGrp="1" noChangeArrowheads="1"/>
          </p:cNvSpPr>
          <p:nvPr>
            <p:ph type="body" idx="1"/>
          </p:nvPr>
        </p:nvSpPr>
        <p:spPr bwMode="auto">
          <a:xfrm>
            <a:off x="927100" y="2552700"/>
            <a:ext cx="11150600" cy="560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Archer Medium" charset="0"/>
              </a:rPr>
              <a:t>Click to edit Master text styles</a:t>
            </a:r>
          </a:p>
          <a:p>
            <a:pPr lvl="1"/>
            <a:r>
              <a:rPr lang="en-US" smtClean="0">
                <a:sym typeface="Archer Medium" charset="0"/>
              </a:rPr>
              <a:t>Second level</a:t>
            </a:r>
          </a:p>
          <a:p>
            <a:pPr lvl="2"/>
            <a:r>
              <a:rPr lang="en-US" smtClean="0">
                <a:sym typeface="Archer Medium" charset="0"/>
              </a:rPr>
              <a:t>Third level</a:t>
            </a:r>
          </a:p>
          <a:p>
            <a:pPr lvl="3"/>
            <a:r>
              <a:rPr lang="en-US" smtClean="0">
                <a:sym typeface="Archer Medium" charset="0"/>
              </a:rPr>
              <a:t>Fourth level</a:t>
            </a:r>
          </a:p>
          <a:p>
            <a:pPr lvl="4"/>
            <a:r>
              <a:rPr lang="en-US" smtClean="0">
                <a:sym typeface="Archer Medium" charset="0"/>
              </a:rPr>
              <a:t>Fifth level</a:t>
            </a:r>
          </a:p>
        </p:txBody>
      </p:sp>
      <p:sp>
        <p:nvSpPr>
          <p:cNvPr id="3076" name="Line 3"/>
          <p:cNvSpPr>
            <a:spLocks noChangeShapeType="1"/>
          </p:cNvSpPr>
          <p:nvPr/>
        </p:nvSpPr>
        <p:spPr bwMode="auto">
          <a:xfrm>
            <a:off x="914400" y="1841500"/>
            <a:ext cx="11112500" cy="0"/>
          </a:xfrm>
          <a:prstGeom prst="line">
            <a:avLst/>
          </a:prstGeom>
          <a:noFill/>
          <a:ln w="25400">
            <a:solidFill>
              <a:srgbClr val="005273"/>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3077" name="Rectangle 4"/>
          <p:cNvSpPr>
            <a:spLocks/>
          </p:cNvSpPr>
          <p:nvPr/>
        </p:nvSpPr>
        <p:spPr bwMode="auto">
          <a:xfrm>
            <a:off x="0" y="8699500"/>
            <a:ext cx="13042900" cy="1092200"/>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2" name="Text Box 5"/>
          <p:cNvSpPr txBox="1">
            <a:spLocks noGrp="1" noChangeArrowheads="1"/>
          </p:cNvSpPr>
          <p:nvPr>
            <p:ph type="sldNum" sz="quarter" idx="4"/>
          </p:nvPr>
        </p:nvSpPr>
        <p:spPr bwMode="auto">
          <a:xfrm>
            <a:off x="11658600" y="8978900"/>
            <a:ext cx="419100" cy="4572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ctr">
              <a:defRPr sz="2400">
                <a:solidFill>
                  <a:srgbClr val="FFFFFF"/>
                </a:solidFill>
                <a:latin typeface="Gill Sans" charset="0"/>
                <a:ea typeface="Gill Sans" charset="0"/>
                <a:cs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F441D7F2-2D90-44E9-94E1-CC94407197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hf hdr="0" ftr="0" dt="0"/>
  <p:txStyles>
    <p:titleStyle>
      <a:lvl1pPr algn="l" rtl="0" eaLnBrk="0" fontAlgn="base" hangingPunct="0">
        <a:spcBef>
          <a:spcPct val="0"/>
        </a:spcBef>
        <a:spcAft>
          <a:spcPct val="0"/>
        </a:spcAft>
        <a:defRPr sz="7200">
          <a:solidFill>
            <a:srgbClr val="005273"/>
          </a:solidFill>
          <a:latin typeface="+mj-lt"/>
          <a:ea typeface="+mj-ea"/>
          <a:cs typeface="+mj-cs"/>
          <a:sym typeface="Miso Bold" charset="0"/>
        </a:defRPr>
      </a:lvl1pPr>
      <a:lvl2pPr algn="l" rtl="0" eaLnBrk="0" fontAlgn="base" hangingPunct="0">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2pPr>
      <a:lvl3pPr algn="l" rtl="0" eaLnBrk="0" fontAlgn="base" hangingPunct="0">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3pPr>
      <a:lvl4pPr algn="l" rtl="0" eaLnBrk="0" fontAlgn="base" hangingPunct="0">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4pPr>
      <a:lvl5pPr algn="l" rtl="0" eaLnBrk="0" fontAlgn="base" hangingPunct="0">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5pPr>
      <a:lvl6pPr marL="457200"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6pPr>
      <a:lvl7pPr marL="914400"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7pPr>
      <a:lvl8pPr marL="1371600"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8pPr>
      <a:lvl9pPr marL="1828800"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9pPr>
    </p:titleStyle>
    <p:bodyStyle>
      <a:lvl1pPr marL="8890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1pPr>
      <a:lvl2pPr marL="13335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2pPr>
      <a:lvl3pPr marL="17780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3pPr>
      <a:lvl4pPr marL="22225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4pPr>
      <a:lvl5pPr marL="26670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5pPr>
      <a:lvl6pPr marL="31242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6pPr>
      <a:lvl7pPr marL="35814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7pPr>
      <a:lvl8pPr marL="40386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8pPr>
      <a:lvl9pPr marL="44958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889000" y="723900"/>
            <a:ext cx="1122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Miso Bold" charset="0"/>
              </a:rPr>
              <a:t>Click to edit Master title style</a:t>
            </a:r>
          </a:p>
        </p:txBody>
      </p:sp>
      <p:sp>
        <p:nvSpPr>
          <p:cNvPr id="4099" name="Rectangle 2"/>
          <p:cNvSpPr>
            <a:spLocks noGrp="1" noChangeArrowheads="1"/>
          </p:cNvSpPr>
          <p:nvPr>
            <p:ph type="body" idx="1"/>
          </p:nvPr>
        </p:nvSpPr>
        <p:spPr bwMode="auto">
          <a:xfrm>
            <a:off x="927100" y="2552700"/>
            <a:ext cx="10756900" cy="560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Archer Medium" charset="0"/>
              </a:rPr>
              <a:t>Click to edit Master text styles</a:t>
            </a:r>
          </a:p>
          <a:p>
            <a:pPr lvl="1"/>
            <a:r>
              <a:rPr lang="en-US" smtClean="0">
                <a:sym typeface="Archer Medium" charset="0"/>
              </a:rPr>
              <a:t>Second level</a:t>
            </a:r>
          </a:p>
          <a:p>
            <a:pPr lvl="2"/>
            <a:r>
              <a:rPr lang="en-US" smtClean="0">
                <a:sym typeface="Archer Medium" charset="0"/>
              </a:rPr>
              <a:t>Third level</a:t>
            </a:r>
          </a:p>
          <a:p>
            <a:pPr lvl="3"/>
            <a:r>
              <a:rPr lang="en-US" smtClean="0">
                <a:sym typeface="Archer Medium" charset="0"/>
              </a:rPr>
              <a:t>Fourth level</a:t>
            </a:r>
          </a:p>
          <a:p>
            <a:pPr lvl="4"/>
            <a:r>
              <a:rPr lang="en-US" smtClean="0">
                <a:sym typeface="Archer Medium" charset="0"/>
              </a:rPr>
              <a:t>Fifth level</a:t>
            </a:r>
          </a:p>
        </p:txBody>
      </p:sp>
      <p:sp>
        <p:nvSpPr>
          <p:cNvPr id="4100" name="Line 3"/>
          <p:cNvSpPr>
            <a:spLocks noChangeShapeType="1"/>
          </p:cNvSpPr>
          <p:nvPr/>
        </p:nvSpPr>
        <p:spPr bwMode="auto">
          <a:xfrm rot="10800000" flipH="1">
            <a:off x="914400" y="1828800"/>
            <a:ext cx="11125200" cy="12700"/>
          </a:xfrm>
          <a:prstGeom prst="line">
            <a:avLst/>
          </a:prstGeom>
          <a:noFill/>
          <a:ln w="25400">
            <a:solidFill>
              <a:srgbClr val="954224"/>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4101" name="Rectangle 4"/>
          <p:cNvSpPr>
            <a:spLocks/>
          </p:cNvSpPr>
          <p:nvPr/>
        </p:nvSpPr>
        <p:spPr bwMode="auto">
          <a:xfrm>
            <a:off x="0" y="8699500"/>
            <a:ext cx="13042900" cy="1092200"/>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6149" name="Text Box 5"/>
          <p:cNvSpPr txBox="1">
            <a:spLocks noGrp="1" noChangeArrowheads="1"/>
          </p:cNvSpPr>
          <p:nvPr>
            <p:ph type="sldNum" sz="quarter" idx="4"/>
          </p:nvPr>
        </p:nvSpPr>
        <p:spPr bwMode="auto">
          <a:xfrm>
            <a:off x="11658600" y="8978900"/>
            <a:ext cx="419100" cy="4572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ctr">
              <a:defRPr sz="2400">
                <a:solidFill>
                  <a:srgbClr val="FFFFFF"/>
                </a:solidFill>
                <a:latin typeface="Gill Sans" charset="0"/>
                <a:ea typeface="Gill Sans" charset="0"/>
                <a:cs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E3435E0E-32E5-40C8-A0A0-74FA0D947F16}" type="slidenum">
              <a:rPr lang="en-US"/>
              <a:pPr>
                <a:defRPr/>
              </a:pPr>
              <a:t>‹#›</a:t>
            </a:fld>
            <a:endParaRPr lang="en-US"/>
          </a:p>
        </p:txBody>
      </p:sp>
      <p:sp>
        <p:nvSpPr>
          <p:cNvPr id="4103" name="Rectangle 6"/>
          <p:cNvSpPr>
            <a:spLocks/>
          </p:cNvSpPr>
          <p:nvPr/>
        </p:nvSpPr>
        <p:spPr bwMode="auto">
          <a:xfrm>
            <a:off x="933450" y="8997950"/>
            <a:ext cx="32258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pPr algn="l"/>
            <a:r>
              <a:rPr lang="en-US" sz="2400">
                <a:solidFill>
                  <a:srgbClr val="FFFFFF"/>
                </a:solidFill>
                <a:latin typeface="Archer Medium" charset="0"/>
                <a:ea typeface="Archer Medium" charset="0"/>
                <a:cs typeface="Archer Medium" charset="0"/>
                <a:sym typeface="Archer Medium" charset="0"/>
              </a:rPr>
              <a:t>Economic Development</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hdr="0" ftr="0" dt="0"/>
  <p:txStyles>
    <p:titleStyle>
      <a:lvl1pPr algn="l" rtl="0" eaLnBrk="0" fontAlgn="base" hangingPunct="0">
        <a:spcBef>
          <a:spcPct val="0"/>
        </a:spcBef>
        <a:spcAft>
          <a:spcPct val="0"/>
        </a:spcAft>
        <a:defRPr sz="7200">
          <a:solidFill>
            <a:srgbClr val="954224"/>
          </a:solidFill>
          <a:latin typeface="+mj-lt"/>
          <a:ea typeface="+mj-ea"/>
          <a:cs typeface="+mj-cs"/>
          <a:sym typeface="Miso Bold" charset="0"/>
        </a:defRPr>
      </a:lvl1pPr>
      <a:lvl2pPr algn="l" rtl="0" eaLnBrk="0" fontAlgn="base" hangingPunct="0">
        <a:spcBef>
          <a:spcPct val="0"/>
        </a:spcBef>
        <a:spcAft>
          <a:spcPct val="0"/>
        </a:spcAft>
        <a:defRPr sz="7200">
          <a:solidFill>
            <a:srgbClr val="954224"/>
          </a:solidFill>
          <a:latin typeface="Miso Bold" charset="0"/>
          <a:ea typeface="ヒラギノ角ゴ ProN W6" charset="0"/>
          <a:cs typeface="ヒラギノ角ゴ ProN W6" charset="0"/>
          <a:sym typeface="Miso Bold" charset="0"/>
        </a:defRPr>
      </a:lvl2pPr>
      <a:lvl3pPr algn="l" rtl="0" eaLnBrk="0" fontAlgn="base" hangingPunct="0">
        <a:spcBef>
          <a:spcPct val="0"/>
        </a:spcBef>
        <a:spcAft>
          <a:spcPct val="0"/>
        </a:spcAft>
        <a:defRPr sz="7200">
          <a:solidFill>
            <a:srgbClr val="954224"/>
          </a:solidFill>
          <a:latin typeface="Miso Bold" charset="0"/>
          <a:ea typeface="ヒラギノ角ゴ ProN W6" charset="0"/>
          <a:cs typeface="ヒラギノ角ゴ ProN W6" charset="0"/>
          <a:sym typeface="Miso Bold" charset="0"/>
        </a:defRPr>
      </a:lvl3pPr>
      <a:lvl4pPr algn="l" rtl="0" eaLnBrk="0" fontAlgn="base" hangingPunct="0">
        <a:spcBef>
          <a:spcPct val="0"/>
        </a:spcBef>
        <a:spcAft>
          <a:spcPct val="0"/>
        </a:spcAft>
        <a:defRPr sz="7200">
          <a:solidFill>
            <a:srgbClr val="954224"/>
          </a:solidFill>
          <a:latin typeface="Miso Bold" charset="0"/>
          <a:ea typeface="ヒラギノ角ゴ ProN W6" charset="0"/>
          <a:cs typeface="ヒラギノ角ゴ ProN W6" charset="0"/>
          <a:sym typeface="Miso Bold" charset="0"/>
        </a:defRPr>
      </a:lvl4pPr>
      <a:lvl5pPr algn="l" rtl="0" eaLnBrk="0" fontAlgn="base" hangingPunct="0">
        <a:spcBef>
          <a:spcPct val="0"/>
        </a:spcBef>
        <a:spcAft>
          <a:spcPct val="0"/>
        </a:spcAft>
        <a:defRPr sz="7200">
          <a:solidFill>
            <a:srgbClr val="954224"/>
          </a:solidFill>
          <a:latin typeface="Miso Bold" charset="0"/>
          <a:ea typeface="ヒラギノ角ゴ ProN W6" charset="0"/>
          <a:cs typeface="ヒラギノ角ゴ ProN W6" charset="0"/>
          <a:sym typeface="Miso Bold" charset="0"/>
        </a:defRPr>
      </a:lvl5pPr>
      <a:lvl6pPr marL="457200" algn="l" rtl="0" fontAlgn="base">
        <a:spcBef>
          <a:spcPct val="0"/>
        </a:spcBef>
        <a:spcAft>
          <a:spcPct val="0"/>
        </a:spcAft>
        <a:defRPr sz="7200">
          <a:solidFill>
            <a:srgbClr val="954224"/>
          </a:solidFill>
          <a:latin typeface="Miso Bold" charset="0"/>
          <a:ea typeface="ヒラギノ角ゴ ProN W6" charset="0"/>
          <a:cs typeface="ヒラギノ角ゴ ProN W6" charset="0"/>
          <a:sym typeface="Miso Bold" charset="0"/>
        </a:defRPr>
      </a:lvl6pPr>
      <a:lvl7pPr marL="914400" algn="l" rtl="0" fontAlgn="base">
        <a:spcBef>
          <a:spcPct val="0"/>
        </a:spcBef>
        <a:spcAft>
          <a:spcPct val="0"/>
        </a:spcAft>
        <a:defRPr sz="7200">
          <a:solidFill>
            <a:srgbClr val="954224"/>
          </a:solidFill>
          <a:latin typeface="Miso Bold" charset="0"/>
          <a:ea typeface="ヒラギノ角ゴ ProN W6" charset="0"/>
          <a:cs typeface="ヒラギノ角ゴ ProN W6" charset="0"/>
          <a:sym typeface="Miso Bold" charset="0"/>
        </a:defRPr>
      </a:lvl7pPr>
      <a:lvl8pPr marL="1371600" algn="l" rtl="0" fontAlgn="base">
        <a:spcBef>
          <a:spcPct val="0"/>
        </a:spcBef>
        <a:spcAft>
          <a:spcPct val="0"/>
        </a:spcAft>
        <a:defRPr sz="7200">
          <a:solidFill>
            <a:srgbClr val="954224"/>
          </a:solidFill>
          <a:latin typeface="Miso Bold" charset="0"/>
          <a:ea typeface="ヒラギノ角ゴ ProN W6" charset="0"/>
          <a:cs typeface="ヒラギノ角ゴ ProN W6" charset="0"/>
          <a:sym typeface="Miso Bold" charset="0"/>
        </a:defRPr>
      </a:lvl8pPr>
      <a:lvl9pPr marL="1828800" algn="l" rtl="0" fontAlgn="base">
        <a:spcBef>
          <a:spcPct val="0"/>
        </a:spcBef>
        <a:spcAft>
          <a:spcPct val="0"/>
        </a:spcAft>
        <a:defRPr sz="7200">
          <a:solidFill>
            <a:srgbClr val="954224"/>
          </a:solidFill>
          <a:latin typeface="Miso Bold" charset="0"/>
          <a:ea typeface="ヒラギノ角ゴ ProN W6" charset="0"/>
          <a:cs typeface="ヒラギノ角ゴ ProN W6" charset="0"/>
          <a:sym typeface="Miso Bold" charset="0"/>
        </a:defRPr>
      </a:lvl9pPr>
    </p:titleStyle>
    <p:bodyStyle>
      <a:lvl1pPr marL="8890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1pPr>
      <a:lvl2pPr marL="13335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2pPr>
      <a:lvl3pPr marL="17780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3pPr>
      <a:lvl4pPr marL="22225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4pPr>
      <a:lvl5pPr marL="2667000" indent="-571500" algn="l" rtl="0" eaLnBrk="0" fontAlgn="base" hangingPunct="0">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5pPr>
      <a:lvl6pPr marL="31242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6pPr>
      <a:lvl7pPr marL="35814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7pPr>
      <a:lvl8pPr marL="40386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8pPr>
      <a:lvl9pPr marL="44958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p:cNvSpPr>
          <p:nvPr/>
        </p:nvSpPr>
        <p:spPr bwMode="auto">
          <a:xfrm>
            <a:off x="0" y="-12700"/>
            <a:ext cx="13042900" cy="8712200"/>
          </a:xfrm>
          <a:prstGeom prst="rect">
            <a:avLst/>
          </a:prstGeom>
          <a:solidFill>
            <a:schemeClr val="accent1"/>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mtClean="0"/>
          </a:p>
        </p:txBody>
      </p:sp>
      <p:sp>
        <p:nvSpPr>
          <p:cNvPr id="2050" name="Rectangle 2"/>
          <p:cNvSpPr>
            <a:spLocks noGrp="1" noChangeArrowheads="1"/>
          </p:cNvSpPr>
          <p:nvPr>
            <p:ph type="title"/>
          </p:nvPr>
        </p:nvSpPr>
        <p:spPr bwMode="auto">
          <a:xfrm>
            <a:off x="927100" y="901700"/>
            <a:ext cx="11137900" cy="676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Rosewood Std Fill" charset="0"/>
              </a:rPr>
              <a:t>Click to edit Master title style</a:t>
            </a:r>
          </a:p>
        </p:txBody>
      </p:sp>
      <p:sp>
        <p:nvSpPr>
          <p:cNvPr id="2051" name="Text Box 3"/>
          <p:cNvSpPr txBox="1">
            <a:spLocks noGrp="1" noChangeArrowheads="1"/>
          </p:cNvSpPr>
          <p:nvPr>
            <p:ph type="sldNum" sz="quarter" idx="4"/>
          </p:nvPr>
        </p:nvSpPr>
        <p:spPr bwMode="auto">
          <a:xfrm>
            <a:off x="11658600" y="8978900"/>
            <a:ext cx="4191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2400">
                <a:solidFill>
                  <a:srgbClr val="FFFFFF"/>
                </a:solidFill>
                <a:latin typeface="Gill Sans" charset="0"/>
                <a:ea typeface="Gill Sans" charset="0"/>
                <a:cs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fld id="{9F4BB6A1-3BB8-4430-8EDB-16A093976BB0}" type="slidenum">
              <a:rPr lang="en-US" smtClean="0"/>
              <a:pPr/>
              <a:t>‹#›</a:t>
            </a:fld>
            <a:endParaRPr lang="en-US" smtClean="0"/>
          </a:p>
        </p:txBody>
      </p:sp>
    </p:spTree>
    <p:extLst>
      <p:ext uri="{BB962C8B-B14F-4D97-AF65-F5344CB8AC3E}">
        <p14:creationId xmlns:p14="http://schemas.microsoft.com/office/powerpoint/2010/main" xmlns="" val="206196038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p:hf hdr="0" ftr="0" dt="0"/>
  <p:txStyles>
    <p:titleStyle>
      <a:lvl1pPr algn="ctr" rtl="0" fontAlgn="base">
        <a:spcBef>
          <a:spcPct val="0"/>
        </a:spcBef>
        <a:spcAft>
          <a:spcPct val="0"/>
        </a:spcAft>
        <a:defRPr sz="9600">
          <a:solidFill>
            <a:srgbClr val="FFFFFF"/>
          </a:solidFill>
          <a:latin typeface="+mj-lt"/>
          <a:ea typeface="+mj-ea"/>
          <a:cs typeface="+mj-cs"/>
          <a:sym typeface="Rosewood Std Fill" charset="0"/>
        </a:defRPr>
      </a:lvl1pPr>
      <a:lvl2pPr algn="ctr" rtl="0" fontAlgn="base">
        <a:spcBef>
          <a:spcPct val="0"/>
        </a:spcBef>
        <a:spcAft>
          <a:spcPct val="0"/>
        </a:spcAft>
        <a:defRPr sz="9600">
          <a:solidFill>
            <a:srgbClr val="FFFFFF"/>
          </a:solidFill>
          <a:latin typeface="Rosewood Std Fill" charset="0"/>
          <a:ea typeface="ヒラギノ角ゴ ProN W3" charset="0"/>
          <a:cs typeface="ヒラギノ角ゴ ProN W3" charset="0"/>
          <a:sym typeface="Rosewood Std Fill" charset="0"/>
        </a:defRPr>
      </a:lvl2pPr>
      <a:lvl3pPr algn="ctr" rtl="0" fontAlgn="base">
        <a:spcBef>
          <a:spcPct val="0"/>
        </a:spcBef>
        <a:spcAft>
          <a:spcPct val="0"/>
        </a:spcAft>
        <a:defRPr sz="9600">
          <a:solidFill>
            <a:srgbClr val="FFFFFF"/>
          </a:solidFill>
          <a:latin typeface="Rosewood Std Fill" charset="0"/>
          <a:ea typeface="ヒラギノ角ゴ ProN W3" charset="0"/>
          <a:cs typeface="ヒラギノ角ゴ ProN W3" charset="0"/>
          <a:sym typeface="Rosewood Std Fill" charset="0"/>
        </a:defRPr>
      </a:lvl3pPr>
      <a:lvl4pPr algn="ctr" rtl="0" fontAlgn="base">
        <a:spcBef>
          <a:spcPct val="0"/>
        </a:spcBef>
        <a:spcAft>
          <a:spcPct val="0"/>
        </a:spcAft>
        <a:defRPr sz="9600">
          <a:solidFill>
            <a:srgbClr val="FFFFFF"/>
          </a:solidFill>
          <a:latin typeface="Rosewood Std Fill" charset="0"/>
          <a:ea typeface="ヒラギノ角ゴ ProN W3" charset="0"/>
          <a:cs typeface="ヒラギノ角ゴ ProN W3" charset="0"/>
          <a:sym typeface="Rosewood Std Fill" charset="0"/>
        </a:defRPr>
      </a:lvl4pPr>
      <a:lvl5pPr algn="ctr" rtl="0" fontAlgn="base">
        <a:spcBef>
          <a:spcPct val="0"/>
        </a:spcBef>
        <a:spcAft>
          <a:spcPct val="0"/>
        </a:spcAft>
        <a:defRPr sz="9600">
          <a:solidFill>
            <a:srgbClr val="FFFFFF"/>
          </a:solidFill>
          <a:latin typeface="Rosewood Std Fill" charset="0"/>
          <a:ea typeface="ヒラギノ角ゴ ProN W3" charset="0"/>
          <a:cs typeface="ヒラギノ角ゴ ProN W3" charset="0"/>
          <a:sym typeface="Rosewood Std Fill" charset="0"/>
        </a:defRPr>
      </a:lvl5pPr>
      <a:lvl6pPr marL="457200" algn="ctr" rtl="0" fontAlgn="base">
        <a:spcBef>
          <a:spcPct val="0"/>
        </a:spcBef>
        <a:spcAft>
          <a:spcPct val="0"/>
        </a:spcAft>
        <a:defRPr sz="9600">
          <a:solidFill>
            <a:srgbClr val="FFFFFF"/>
          </a:solidFill>
          <a:latin typeface="Rosewood Std Fill" charset="0"/>
          <a:ea typeface="ヒラギノ角ゴ ProN W3" charset="0"/>
          <a:cs typeface="ヒラギノ角ゴ ProN W3" charset="0"/>
          <a:sym typeface="Rosewood Std Fill" charset="0"/>
        </a:defRPr>
      </a:lvl6pPr>
      <a:lvl7pPr marL="914400" algn="ctr" rtl="0" fontAlgn="base">
        <a:spcBef>
          <a:spcPct val="0"/>
        </a:spcBef>
        <a:spcAft>
          <a:spcPct val="0"/>
        </a:spcAft>
        <a:defRPr sz="9600">
          <a:solidFill>
            <a:srgbClr val="FFFFFF"/>
          </a:solidFill>
          <a:latin typeface="Rosewood Std Fill" charset="0"/>
          <a:ea typeface="ヒラギノ角ゴ ProN W3" charset="0"/>
          <a:cs typeface="ヒラギノ角ゴ ProN W3" charset="0"/>
          <a:sym typeface="Rosewood Std Fill" charset="0"/>
        </a:defRPr>
      </a:lvl7pPr>
      <a:lvl8pPr marL="1371600" algn="ctr" rtl="0" fontAlgn="base">
        <a:spcBef>
          <a:spcPct val="0"/>
        </a:spcBef>
        <a:spcAft>
          <a:spcPct val="0"/>
        </a:spcAft>
        <a:defRPr sz="9600">
          <a:solidFill>
            <a:srgbClr val="FFFFFF"/>
          </a:solidFill>
          <a:latin typeface="Rosewood Std Fill" charset="0"/>
          <a:ea typeface="ヒラギノ角ゴ ProN W3" charset="0"/>
          <a:cs typeface="ヒラギノ角ゴ ProN W3" charset="0"/>
          <a:sym typeface="Rosewood Std Fill" charset="0"/>
        </a:defRPr>
      </a:lvl8pPr>
      <a:lvl9pPr marL="1828800" algn="ctr" rtl="0" fontAlgn="base">
        <a:spcBef>
          <a:spcPct val="0"/>
        </a:spcBef>
        <a:spcAft>
          <a:spcPct val="0"/>
        </a:spcAft>
        <a:defRPr sz="9600">
          <a:solidFill>
            <a:srgbClr val="FFFFFF"/>
          </a:solidFill>
          <a:latin typeface="Rosewood Std Fill" charset="0"/>
          <a:ea typeface="ヒラギノ角ゴ ProN W3" charset="0"/>
          <a:cs typeface="ヒラギノ角ゴ ProN W3" charset="0"/>
          <a:sym typeface="Rosewood Std Fill" charset="0"/>
        </a:defRPr>
      </a:lvl9pPr>
    </p:titleStyle>
    <p:bodyStyle>
      <a:lvl1pPr marL="889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1pPr>
      <a:lvl2pPr marL="13335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2pPr>
      <a:lvl3pPr marL="1778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3pPr>
      <a:lvl4pPr marL="22225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4pPr>
      <a:lvl5pPr marL="2667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5pPr>
      <a:lvl6pPr marL="31242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6pPr>
      <a:lvl7pPr marL="35814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7pPr>
      <a:lvl8pPr marL="40386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8pPr>
      <a:lvl9pPr marL="44958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89000" y="787400"/>
            <a:ext cx="11226800" cy="1041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Miso Bold" charset="0"/>
              </a:rPr>
              <a:t>Click to edit Master title style</a:t>
            </a:r>
          </a:p>
        </p:txBody>
      </p:sp>
      <p:sp>
        <p:nvSpPr>
          <p:cNvPr id="3074" name="Rectangle 2"/>
          <p:cNvSpPr>
            <a:spLocks noGrp="1" noChangeArrowheads="1"/>
          </p:cNvSpPr>
          <p:nvPr>
            <p:ph type="body" idx="1"/>
          </p:nvPr>
        </p:nvSpPr>
        <p:spPr bwMode="auto">
          <a:xfrm>
            <a:off x="927100" y="2552700"/>
            <a:ext cx="111506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smtClean="0">
                <a:sym typeface="Archer Medium" charset="0"/>
              </a:rPr>
              <a:t>Click to edit Master text styles</a:t>
            </a:r>
          </a:p>
          <a:p>
            <a:pPr lvl="1"/>
            <a:r>
              <a:rPr lang="en-US" smtClean="0">
                <a:sym typeface="Archer Medium" charset="0"/>
              </a:rPr>
              <a:t>Second level</a:t>
            </a:r>
          </a:p>
          <a:p>
            <a:pPr lvl="2"/>
            <a:r>
              <a:rPr lang="en-US" smtClean="0">
                <a:sym typeface="Archer Medium" charset="0"/>
              </a:rPr>
              <a:t>Third level</a:t>
            </a:r>
          </a:p>
          <a:p>
            <a:pPr lvl="3"/>
            <a:r>
              <a:rPr lang="en-US" smtClean="0">
                <a:sym typeface="Archer Medium" charset="0"/>
              </a:rPr>
              <a:t>Fourth level</a:t>
            </a:r>
          </a:p>
          <a:p>
            <a:pPr lvl="4"/>
            <a:r>
              <a:rPr lang="en-US" smtClean="0">
                <a:sym typeface="Archer Medium" charset="0"/>
              </a:rPr>
              <a:t>Fifth level</a:t>
            </a:r>
          </a:p>
        </p:txBody>
      </p:sp>
      <p:sp>
        <p:nvSpPr>
          <p:cNvPr id="3075" name="Line 3"/>
          <p:cNvSpPr>
            <a:spLocks noChangeShapeType="1"/>
          </p:cNvSpPr>
          <p:nvPr/>
        </p:nvSpPr>
        <p:spPr bwMode="auto">
          <a:xfrm>
            <a:off x="914400" y="1841500"/>
            <a:ext cx="11112500" cy="0"/>
          </a:xfrm>
          <a:prstGeom prst="line">
            <a:avLst/>
          </a:prstGeom>
          <a:noFill/>
          <a:ln w="25400" cap="flat">
            <a:solidFill>
              <a:srgbClr val="00527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smtClean="0"/>
          </a:p>
        </p:txBody>
      </p:sp>
      <p:sp>
        <p:nvSpPr>
          <p:cNvPr id="3076" name="Rectangle 4"/>
          <p:cNvSpPr>
            <a:spLocks/>
          </p:cNvSpPr>
          <p:nvPr/>
        </p:nvSpPr>
        <p:spPr bwMode="auto">
          <a:xfrm>
            <a:off x="0" y="8699500"/>
            <a:ext cx="13042900" cy="1092200"/>
          </a:xfrm>
          <a:prstGeom prst="rect">
            <a:avLst/>
          </a:prstGeom>
          <a:solidFill>
            <a:schemeClr val="accent1"/>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mtClean="0"/>
          </a:p>
        </p:txBody>
      </p:sp>
      <p:sp>
        <p:nvSpPr>
          <p:cNvPr id="3077" name="Text Box 5"/>
          <p:cNvSpPr txBox="1">
            <a:spLocks noGrp="1" noChangeArrowheads="1"/>
          </p:cNvSpPr>
          <p:nvPr>
            <p:ph type="sldNum" sz="quarter" idx="4"/>
          </p:nvPr>
        </p:nvSpPr>
        <p:spPr bwMode="auto">
          <a:xfrm>
            <a:off x="11658600" y="8978900"/>
            <a:ext cx="4191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2400">
                <a:solidFill>
                  <a:srgbClr val="FFFFFF"/>
                </a:solidFill>
                <a:latin typeface="Gill Sans" charset="0"/>
                <a:ea typeface="Gill Sans" charset="0"/>
                <a:cs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fld id="{A503C0B2-E76A-4256-86A2-0D5C534C270C}" type="slidenum">
              <a:rPr lang="en-US" smtClean="0"/>
              <a:pPr/>
              <a:t>‹#›</a:t>
            </a:fld>
            <a:endParaRPr lang="en-US" smtClean="0"/>
          </a:p>
        </p:txBody>
      </p:sp>
    </p:spTree>
    <p:extLst>
      <p:ext uri="{BB962C8B-B14F-4D97-AF65-F5344CB8AC3E}">
        <p14:creationId xmlns:p14="http://schemas.microsoft.com/office/powerpoint/2010/main" xmlns="" val="316732771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hf hdr="0" ftr="0" dt="0"/>
  <p:txStyles>
    <p:titleStyle>
      <a:lvl1pPr algn="l" rtl="0" fontAlgn="base">
        <a:spcBef>
          <a:spcPct val="0"/>
        </a:spcBef>
        <a:spcAft>
          <a:spcPct val="0"/>
        </a:spcAft>
        <a:defRPr sz="7200">
          <a:solidFill>
            <a:srgbClr val="005273"/>
          </a:solidFill>
          <a:latin typeface="+mj-lt"/>
          <a:ea typeface="+mj-ea"/>
          <a:cs typeface="+mj-cs"/>
          <a:sym typeface="Miso Bold" charset="0"/>
        </a:defRPr>
      </a:lvl1pPr>
      <a:lvl2pPr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2pPr>
      <a:lvl3pPr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3pPr>
      <a:lvl4pPr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4pPr>
      <a:lvl5pPr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5pPr>
      <a:lvl6pPr marL="457200"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6pPr>
      <a:lvl7pPr marL="914400"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7pPr>
      <a:lvl8pPr marL="1371600"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8pPr>
      <a:lvl9pPr marL="1828800" algn="l" rtl="0" fontAlgn="base">
        <a:spcBef>
          <a:spcPct val="0"/>
        </a:spcBef>
        <a:spcAft>
          <a:spcPct val="0"/>
        </a:spcAft>
        <a:defRPr sz="7200">
          <a:solidFill>
            <a:srgbClr val="005273"/>
          </a:solidFill>
          <a:latin typeface="Miso Bold" charset="0"/>
          <a:ea typeface="ヒラギノ角ゴ ProN W6" charset="0"/>
          <a:cs typeface="ヒラギノ角ゴ ProN W6" charset="0"/>
          <a:sym typeface="Miso Bold" charset="0"/>
        </a:defRPr>
      </a:lvl9pPr>
    </p:titleStyle>
    <p:bodyStyle>
      <a:lvl1pPr marL="889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1pPr>
      <a:lvl2pPr marL="13335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2pPr>
      <a:lvl3pPr marL="1778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3pPr>
      <a:lvl4pPr marL="22225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4pPr>
      <a:lvl5pPr marL="2667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5pPr>
      <a:lvl6pPr marL="31242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6pPr>
      <a:lvl7pPr marL="35814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7pPr>
      <a:lvl8pPr marL="40386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8pPr>
      <a:lvl9pPr marL="44958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hvDjh4l-VHo"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12703" y="7007"/>
            <a:ext cx="13017500" cy="8699500"/>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363" name="Rectangle 2"/>
          <p:cNvSpPr>
            <a:spLocks noGrp="1" noChangeArrowheads="1"/>
          </p:cNvSpPr>
          <p:nvPr>
            <p:ph type="title"/>
          </p:nvPr>
        </p:nvSpPr>
        <p:spPr>
          <a:xfrm>
            <a:off x="958850" y="4114800"/>
            <a:ext cx="11074400" cy="2514600"/>
          </a:xfrm>
        </p:spPr>
        <p:txBody>
          <a:bodyPr/>
          <a:lstStyle/>
          <a:p>
            <a:pPr eaLnBrk="1" hangingPunct="1">
              <a:lnSpc>
                <a:spcPct val="70000"/>
              </a:lnSpc>
            </a:pPr>
            <a:r>
              <a:rPr lang="en-US" sz="8500" dirty="0" smtClean="0">
                <a:solidFill>
                  <a:srgbClr val="FFFFFF"/>
                </a:solidFill>
                <a:latin typeface="Rosewood Std Fill" charset="0"/>
                <a:ea typeface="Rosewood Std Fill" charset="0"/>
                <a:cs typeface="Rosewood Std Fill" charset="0"/>
                <a:sym typeface="Rosewood Std Fill" charset="0"/>
              </a:rPr>
              <a:t>Steering Committee Meeting</a:t>
            </a:r>
            <a:endParaRPr lang="en-US" sz="8500" dirty="0" smtClean="0">
              <a:solidFill>
                <a:srgbClr val="FFFFFF"/>
              </a:solidFill>
              <a:latin typeface="Rosewood Std Fill" charset="0"/>
              <a:sym typeface="Rosewood Std Fill" charset="0"/>
            </a:endParaRPr>
          </a:p>
        </p:txBody>
      </p:sp>
      <p:sp>
        <p:nvSpPr>
          <p:cNvPr id="15364" name="Rectangle 3"/>
          <p:cNvSpPr>
            <a:spLocks noGrp="1" noChangeArrowheads="1"/>
          </p:cNvSpPr>
          <p:nvPr>
            <p:ph type="body" idx="1"/>
          </p:nvPr>
        </p:nvSpPr>
        <p:spPr>
          <a:xfrm>
            <a:off x="4673600" y="8953500"/>
            <a:ext cx="3657600" cy="698500"/>
          </a:xfrm>
        </p:spPr>
        <p:txBody>
          <a:bodyPr/>
          <a:lstStyle/>
          <a:p>
            <a:pPr marL="0" indent="0" eaLnBrk="1" hangingPunct="1"/>
            <a:r>
              <a:rPr lang="en-US" sz="3200" dirty="0" smtClean="0">
                <a:latin typeface="Archer Medium" charset="0"/>
                <a:ea typeface="Archer Medium" charset="0"/>
                <a:cs typeface="Archer Medium" charset="0"/>
                <a:sym typeface="Archer Medium" charset="0"/>
              </a:rPr>
              <a:t>January 30, 2013</a:t>
            </a:r>
            <a:endParaRPr lang="en-US" sz="3200" dirty="0" smtClean="0">
              <a:latin typeface="Archer Medium" charset="0"/>
              <a:ea typeface="ヒラギノ角ゴ ProN W6" charset="0"/>
              <a:cs typeface="ヒラギノ角ゴ ProN W6" charset="0"/>
              <a:sym typeface="Archer Medium" charset="0"/>
            </a:endParaRPr>
          </a:p>
        </p:txBody>
      </p:sp>
      <p:grpSp>
        <p:nvGrpSpPr>
          <p:cNvPr id="15365" name="Group 9"/>
          <p:cNvGrpSpPr>
            <a:grpSpLocks/>
          </p:cNvGrpSpPr>
          <p:nvPr/>
        </p:nvGrpSpPr>
        <p:grpSpPr bwMode="auto">
          <a:xfrm>
            <a:off x="652463" y="950913"/>
            <a:ext cx="11723687" cy="2808287"/>
            <a:chOff x="0" y="0"/>
            <a:chExt cx="7384" cy="1768"/>
          </a:xfrm>
        </p:grpSpPr>
        <p:sp>
          <p:nvSpPr>
            <p:cNvPr id="15367" name="AutoShape 4"/>
            <p:cNvSpPr>
              <a:spLocks/>
            </p:cNvSpPr>
            <p:nvPr/>
          </p:nvSpPr>
          <p:spPr bwMode="auto">
            <a:xfrm>
              <a:off x="519" y="0"/>
              <a:ext cx="6367" cy="1304"/>
            </a:xfrm>
            <a:prstGeom prst="roundRect">
              <a:avLst>
                <a:gd name="adj" fmla="val 9199"/>
              </a:avLst>
            </a:prstGeom>
            <a:solidFill>
              <a:srgbClr val="003348"/>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368" name="Oval 5"/>
            <p:cNvSpPr>
              <a:spLocks/>
            </p:cNvSpPr>
            <p:nvPr/>
          </p:nvSpPr>
          <p:spPr bwMode="auto">
            <a:xfrm>
              <a:off x="6079" y="0"/>
              <a:ext cx="1305" cy="1304"/>
            </a:xfrm>
            <a:prstGeom prst="ellipse">
              <a:avLst/>
            </a:prstGeom>
            <a:solidFill>
              <a:srgbClr val="003348"/>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369" name="AutoShape 6"/>
            <p:cNvSpPr>
              <a:spLocks/>
            </p:cNvSpPr>
            <p:nvPr/>
          </p:nvSpPr>
          <p:spPr bwMode="auto">
            <a:xfrm rot="10800000">
              <a:off x="2973" y="851"/>
              <a:ext cx="917" cy="917"/>
            </a:xfrm>
            <a:prstGeom prst="rtTriangle">
              <a:avLst/>
            </a:prstGeom>
            <a:solidFill>
              <a:srgbClr val="003348"/>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370" name="Oval 7"/>
            <p:cNvSpPr>
              <a:spLocks/>
            </p:cNvSpPr>
            <p:nvPr/>
          </p:nvSpPr>
          <p:spPr bwMode="auto">
            <a:xfrm>
              <a:off x="0" y="0"/>
              <a:ext cx="1304" cy="1304"/>
            </a:xfrm>
            <a:prstGeom prst="ellipse">
              <a:avLst/>
            </a:prstGeom>
            <a:solidFill>
              <a:srgbClr val="003348"/>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pic>
          <p:nvPicPr>
            <p:cNvPr id="15371"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 y="298"/>
              <a:ext cx="6345"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15366" name="Rectangle 2"/>
          <p:cNvSpPr txBox="1">
            <a:spLocks noChangeArrowheads="1"/>
          </p:cNvSpPr>
          <p:nvPr/>
        </p:nvSpPr>
        <p:spPr bwMode="auto">
          <a:xfrm>
            <a:off x="958850" y="6400800"/>
            <a:ext cx="11074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50800" tIns="50800" rIns="50800" bIns="50800"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70000"/>
              </a:lnSpc>
            </a:pPr>
            <a:endParaRPr lang="en-US" sz="6000" dirty="0">
              <a:solidFill>
                <a:srgbClr val="FFFFFF"/>
              </a:solidFill>
              <a:latin typeface="Rosewood Std Fill" charset="0"/>
              <a:sym typeface="Rosewood Std Fil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Comments</a:t>
            </a:r>
            <a:endParaRPr lang="en-US" dirty="0"/>
          </a:p>
        </p:txBody>
      </p:sp>
      <p:sp>
        <p:nvSpPr>
          <p:cNvPr id="3" name="Content Placeholder 2"/>
          <p:cNvSpPr>
            <a:spLocks noGrp="1"/>
          </p:cNvSpPr>
          <p:nvPr>
            <p:ph idx="1"/>
          </p:nvPr>
        </p:nvSpPr>
        <p:spPr/>
        <p:txBody>
          <a:bodyPr/>
          <a:lstStyle/>
          <a:p>
            <a:r>
              <a:rPr lang="en-US" dirty="0" smtClean="0"/>
              <a:t>Discussion Draft ECOS Plan was out for public comment from Nov 15 to Dec 31, 2012</a:t>
            </a:r>
          </a:p>
          <a:p>
            <a:r>
              <a:rPr lang="en-US" dirty="0" smtClean="0"/>
              <a:t>Through the website:</a:t>
            </a:r>
          </a:p>
          <a:p>
            <a:pPr lvl="1">
              <a:buFont typeface="Wingdings" pitchFamily="2" charset="2"/>
              <a:buChar char="Ø"/>
            </a:pPr>
            <a:r>
              <a:rPr lang="en-US" dirty="0" smtClean="0"/>
              <a:t>200 participants, 130 comments, 2800 votes</a:t>
            </a:r>
          </a:p>
          <a:p>
            <a:pPr marL="914400" lvl="1"/>
            <a:r>
              <a:rPr lang="en-US" dirty="0" smtClean="0"/>
              <a:t>Meeting with municipal legislative bodies</a:t>
            </a:r>
            <a:endParaRPr lang="en-US" dirty="0"/>
          </a:p>
        </p:txBody>
      </p:sp>
      <p:sp>
        <p:nvSpPr>
          <p:cNvPr id="4" name="Slide Number Placeholder 3"/>
          <p:cNvSpPr>
            <a:spLocks noGrp="1"/>
          </p:cNvSpPr>
          <p:nvPr>
            <p:ph type="sldNum" sz="quarter" idx="10"/>
          </p:nvPr>
        </p:nvSpPr>
        <p:spPr/>
        <p:txBody>
          <a:bodyPr/>
          <a:lstStyle/>
          <a:p>
            <a:pPr>
              <a:defRPr/>
            </a:pPr>
            <a:fld id="{4551107A-9180-4FC8-BF15-96798E43AC55}" type="slidenum">
              <a:rPr lang="en-US" smtClean="0"/>
              <a:pPr>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w="12700">
            <a:miter lim="800000"/>
            <a:headEnd/>
            <a:tailEnd/>
          </a:ln>
        </p:spPr>
        <p:txBody>
          <a:bodyPr/>
          <a:lstStyle/>
          <a:p>
            <a:fld id="{9E6A2A47-6028-4856-95A0-4743BBDF6FA2}" type="slidenum">
              <a:rPr lang="en-US" smtClean="0"/>
              <a:pPr/>
              <a:t>11</a:t>
            </a:fld>
            <a:endParaRPr lang="en-US" smtClean="0"/>
          </a:p>
        </p:txBody>
      </p:sp>
      <p:sp>
        <p:nvSpPr>
          <p:cNvPr id="15363" name="Rectangle 1"/>
          <p:cNvSpPr>
            <a:spLocks noGrp="1" noChangeArrowheads="1"/>
          </p:cNvSpPr>
          <p:nvPr>
            <p:ph type="body" idx="1"/>
          </p:nvPr>
        </p:nvSpPr>
        <p:spPr>
          <a:xfrm>
            <a:off x="1016000" y="2190750"/>
            <a:ext cx="11150600" cy="6248400"/>
          </a:xfrm>
        </p:spPr>
        <p:txBody>
          <a:bodyPr/>
          <a:lstStyle/>
          <a:p>
            <a:pPr marL="914400" indent="-596900">
              <a:lnSpc>
                <a:spcPct val="150000"/>
              </a:lnSpc>
              <a:spcBef>
                <a:spcPts val="600"/>
              </a:spcBef>
              <a:buNone/>
            </a:pPr>
            <a:r>
              <a:rPr lang="en-US" dirty="0" smtClean="0"/>
              <a:t>Introduction – 3 Plans in One</a:t>
            </a:r>
          </a:p>
          <a:p>
            <a:pPr>
              <a:lnSpc>
                <a:spcPct val="150000"/>
              </a:lnSpc>
              <a:spcBef>
                <a:spcPts val="600"/>
              </a:spcBef>
              <a:buFont typeface="Miso Bold" charset="0"/>
              <a:buAutoNum type="arabicPeriod"/>
            </a:pPr>
            <a:r>
              <a:rPr lang="en-US" dirty="0" smtClean="0"/>
              <a:t>Public Process</a:t>
            </a:r>
          </a:p>
          <a:p>
            <a:pPr>
              <a:lnSpc>
                <a:spcPct val="150000"/>
              </a:lnSpc>
              <a:spcBef>
                <a:spcPts val="600"/>
              </a:spcBef>
              <a:buFont typeface="Miso Bold" charset="0"/>
              <a:buAutoNum type="arabicPeriod"/>
            </a:pPr>
            <a:r>
              <a:rPr lang="en-US" dirty="0" smtClean="0"/>
              <a:t>Vision – </a:t>
            </a:r>
            <a:r>
              <a:rPr lang="en-US" sz="3200" dirty="0" smtClean="0"/>
              <a:t>Healthy, Inclusive, Prosperous Community</a:t>
            </a:r>
          </a:p>
          <a:p>
            <a:pPr>
              <a:lnSpc>
                <a:spcPct val="150000"/>
              </a:lnSpc>
              <a:spcBef>
                <a:spcPts val="600"/>
              </a:spcBef>
              <a:buFont typeface="Miso Bold" charset="0"/>
              <a:buAutoNum type="arabicPeriod"/>
            </a:pPr>
            <a:r>
              <a:rPr lang="en-US" dirty="0" smtClean="0"/>
              <a:t>Mission</a:t>
            </a:r>
          </a:p>
          <a:p>
            <a:pPr>
              <a:lnSpc>
                <a:spcPct val="150000"/>
              </a:lnSpc>
              <a:spcBef>
                <a:spcPts val="600"/>
              </a:spcBef>
              <a:buFont typeface="Miso Bold" charset="0"/>
              <a:buAutoNum type="arabicPeriod"/>
            </a:pPr>
            <a:r>
              <a:rPr lang="en-US" dirty="0" smtClean="0"/>
              <a:t>Principles</a:t>
            </a:r>
          </a:p>
          <a:p>
            <a:pPr>
              <a:lnSpc>
                <a:spcPct val="150000"/>
              </a:lnSpc>
              <a:spcBef>
                <a:spcPts val="600"/>
              </a:spcBef>
              <a:buFont typeface="Miso Bold" charset="0"/>
              <a:buAutoNum type="arabicPeriod"/>
            </a:pPr>
            <a:r>
              <a:rPr lang="en-US" dirty="0" smtClean="0"/>
              <a:t>Broad Goals</a:t>
            </a:r>
          </a:p>
        </p:txBody>
      </p:sp>
      <p:sp>
        <p:nvSpPr>
          <p:cNvPr id="15364" name="Rectangle 2"/>
          <p:cNvSpPr>
            <a:spLocks noGrp="1" noChangeArrowheads="1"/>
          </p:cNvSpPr>
          <p:nvPr>
            <p:ph type="title"/>
          </p:nvPr>
        </p:nvSpPr>
        <p:spPr>
          <a:xfrm>
            <a:off x="889000" y="812800"/>
            <a:ext cx="11226800" cy="965200"/>
          </a:xfrm>
        </p:spPr>
        <p:txBody>
          <a:bodyPr/>
          <a:lstStyle/>
          <a:p>
            <a:pPr eaLnBrk="1" hangingPunct="1"/>
            <a:r>
              <a:rPr lang="en-US" dirty="0" smtClean="0"/>
              <a:t>Chapter 1 - Introduction</a:t>
            </a:r>
          </a:p>
        </p:txBody>
      </p:sp>
      <p:pic>
        <p:nvPicPr>
          <p:cNvPr id="15365" name="Picture 7"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8"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w="12700">
            <a:miter lim="800000"/>
            <a:headEnd/>
            <a:tailEnd/>
          </a:ln>
        </p:spPr>
        <p:txBody>
          <a:bodyPr/>
          <a:lstStyle/>
          <a:p>
            <a:fld id="{5651B4FD-26D7-4F15-8762-45838EAE6030}" type="slidenum">
              <a:rPr lang="en-US" smtClean="0"/>
              <a:pPr/>
              <a:t>12</a:t>
            </a:fld>
            <a:endParaRPr lang="en-US" smtClean="0"/>
          </a:p>
        </p:txBody>
      </p:sp>
      <p:sp>
        <p:nvSpPr>
          <p:cNvPr id="16387" name="Rectangle 1"/>
          <p:cNvSpPr>
            <a:spLocks noGrp="1" noChangeArrowheads="1"/>
          </p:cNvSpPr>
          <p:nvPr>
            <p:ph type="body" idx="1"/>
          </p:nvPr>
        </p:nvSpPr>
        <p:spPr>
          <a:xfrm>
            <a:off x="1016000" y="2209800"/>
            <a:ext cx="11150600" cy="6248400"/>
          </a:xfrm>
        </p:spPr>
        <p:txBody>
          <a:bodyPr/>
          <a:lstStyle/>
          <a:p>
            <a:pPr marL="1060450" indent="-742950">
              <a:spcBef>
                <a:spcPts val="0"/>
              </a:spcBef>
              <a:spcAft>
                <a:spcPts val="1200"/>
              </a:spcAft>
              <a:buFont typeface="+mj-lt"/>
              <a:buAutoNum type="arabicPeriod"/>
            </a:pPr>
            <a:r>
              <a:rPr lang="en-US" dirty="0" smtClean="0"/>
              <a:t>Regional Context – demographic trends</a:t>
            </a:r>
          </a:p>
          <a:p>
            <a:pPr marL="1060450" indent="-742950">
              <a:spcBef>
                <a:spcPts val="0"/>
              </a:spcBef>
              <a:spcAft>
                <a:spcPts val="1200"/>
              </a:spcAft>
              <a:buFont typeface="+mj-lt"/>
              <a:buAutoNum type="arabicPeriod"/>
            </a:pPr>
            <a:r>
              <a:rPr lang="en-US" dirty="0" smtClean="0"/>
              <a:t>Natural Systems </a:t>
            </a:r>
            <a:r>
              <a:rPr lang="en-US" sz="1800" dirty="0" smtClean="0"/>
              <a:t>(ecological systems; scenic/recreational/historic resources; climate change)</a:t>
            </a:r>
          </a:p>
          <a:p>
            <a:pPr marL="1060450" indent="-742950">
              <a:spcBef>
                <a:spcPts val="0"/>
              </a:spcBef>
              <a:spcAft>
                <a:spcPts val="1200"/>
              </a:spcAft>
              <a:buFont typeface="+mj-lt"/>
              <a:buAutoNum type="arabicPeriod"/>
            </a:pPr>
            <a:r>
              <a:rPr lang="en-US" dirty="0" smtClean="0"/>
              <a:t>Social Community </a:t>
            </a:r>
            <a:r>
              <a:rPr lang="en-US" sz="1800" dirty="0" smtClean="0"/>
              <a:t>(education/knowledge/skills; health; public safety/criminal justice/hazard mitigation; social connectedness; </a:t>
            </a:r>
            <a:r>
              <a:rPr lang="en-US" sz="1800" b="1" dirty="0" smtClean="0"/>
              <a:t>arts/culture/recreation</a:t>
            </a:r>
            <a:r>
              <a:rPr lang="en-US" sz="1800" dirty="0" smtClean="0"/>
              <a:t>; civic engagement)</a:t>
            </a:r>
          </a:p>
          <a:p>
            <a:pPr marL="1060450" indent="-742950">
              <a:spcBef>
                <a:spcPts val="0"/>
              </a:spcBef>
              <a:spcAft>
                <a:spcPts val="1200"/>
              </a:spcAft>
              <a:buFont typeface="+mj-lt"/>
              <a:buAutoNum type="arabicPeriod"/>
            </a:pPr>
            <a:r>
              <a:rPr lang="en-US" dirty="0" smtClean="0"/>
              <a:t>Economic Infrastructure </a:t>
            </a:r>
            <a:r>
              <a:rPr lang="en-US" sz="1800" dirty="0" smtClean="0"/>
              <a:t>(economy; household financial security; working lands/land-based industries)</a:t>
            </a:r>
          </a:p>
          <a:p>
            <a:pPr marL="1060450" indent="-742950">
              <a:spcBef>
                <a:spcPts val="0"/>
              </a:spcBef>
              <a:spcAft>
                <a:spcPts val="1200"/>
              </a:spcAft>
              <a:buFont typeface="+mj-lt"/>
              <a:buAutoNum type="arabicPeriod"/>
            </a:pPr>
            <a:r>
              <a:rPr lang="en-US" dirty="0" smtClean="0"/>
              <a:t>Built Environment </a:t>
            </a:r>
            <a:r>
              <a:rPr lang="en-US" sz="1800" dirty="0" smtClean="0"/>
              <a:t>(land use; housing; transportation; infrastructure/facilities; energy)</a:t>
            </a:r>
          </a:p>
          <a:p>
            <a:pPr marL="1060450" indent="-742950">
              <a:spcBef>
                <a:spcPts val="0"/>
              </a:spcBef>
              <a:spcAft>
                <a:spcPts val="1200"/>
              </a:spcAft>
              <a:buFont typeface="+mj-lt"/>
              <a:buAutoNum type="arabicPeriod"/>
            </a:pPr>
            <a:r>
              <a:rPr lang="en-US" dirty="0" smtClean="0"/>
              <a:t>The Positives of Now &amp; Concerns for the Future</a:t>
            </a:r>
          </a:p>
        </p:txBody>
      </p:sp>
      <p:sp>
        <p:nvSpPr>
          <p:cNvPr id="16388" name="Rectangle 2"/>
          <p:cNvSpPr>
            <a:spLocks noGrp="1" noChangeArrowheads="1"/>
          </p:cNvSpPr>
          <p:nvPr>
            <p:ph type="title"/>
          </p:nvPr>
        </p:nvSpPr>
        <p:spPr>
          <a:xfrm>
            <a:off x="889000" y="812800"/>
            <a:ext cx="11404600" cy="965200"/>
          </a:xfrm>
        </p:spPr>
        <p:txBody>
          <a:bodyPr/>
          <a:lstStyle/>
          <a:p>
            <a:pPr eaLnBrk="1" hangingPunct="1"/>
            <a:r>
              <a:rPr lang="en-US" sz="6600" dirty="0" smtClean="0"/>
              <a:t>Chapter 2 – Regional Analysis</a:t>
            </a:r>
          </a:p>
        </p:txBody>
      </p:sp>
      <p:pic>
        <p:nvPicPr>
          <p:cNvPr id="16389" name="Picture 7"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8"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w="12700">
            <a:miter lim="800000"/>
            <a:headEnd/>
            <a:tailEnd/>
          </a:ln>
        </p:spPr>
        <p:txBody>
          <a:bodyPr/>
          <a:lstStyle/>
          <a:p>
            <a:fld id="{4B71CAA5-CD00-43B5-8284-DA4C29EBB734}" type="slidenum">
              <a:rPr lang="en-US" smtClean="0"/>
              <a:pPr/>
              <a:t>13</a:t>
            </a:fld>
            <a:endParaRPr lang="en-US" smtClean="0"/>
          </a:p>
        </p:txBody>
      </p:sp>
      <p:sp>
        <p:nvSpPr>
          <p:cNvPr id="17411" name="Rectangle 1"/>
          <p:cNvSpPr>
            <a:spLocks noGrp="1" noChangeArrowheads="1"/>
          </p:cNvSpPr>
          <p:nvPr>
            <p:ph type="body" idx="1"/>
          </p:nvPr>
        </p:nvSpPr>
        <p:spPr>
          <a:xfrm>
            <a:off x="1016000" y="2133600"/>
            <a:ext cx="11353800" cy="6305550"/>
          </a:xfrm>
        </p:spPr>
        <p:txBody>
          <a:bodyPr/>
          <a:lstStyle/>
          <a:p>
            <a:pPr marL="1060450" indent="-742950">
              <a:lnSpc>
                <a:spcPct val="150000"/>
              </a:lnSpc>
              <a:spcBef>
                <a:spcPts val="600"/>
              </a:spcBef>
              <a:buFont typeface="+mj-lt"/>
              <a:buAutoNum type="arabicPeriod"/>
            </a:pPr>
            <a:r>
              <a:rPr lang="en-US" dirty="0" smtClean="0"/>
              <a:t>Scenario Planning Review</a:t>
            </a:r>
          </a:p>
          <a:p>
            <a:pPr marL="1060450" indent="-742950">
              <a:lnSpc>
                <a:spcPct val="150000"/>
              </a:lnSpc>
              <a:spcBef>
                <a:spcPts val="600"/>
              </a:spcBef>
              <a:buFont typeface="+mj-lt"/>
              <a:buAutoNum type="arabicPeriod"/>
            </a:pPr>
            <a:r>
              <a:rPr lang="en-US" dirty="0" smtClean="0"/>
              <a:t>High Priority Strategies, Actions &amp; Partners</a:t>
            </a:r>
          </a:p>
          <a:p>
            <a:pPr marL="1504950" lvl="1" indent="-742950">
              <a:spcBef>
                <a:spcPts val="0"/>
              </a:spcBef>
              <a:spcAft>
                <a:spcPts val="1200"/>
              </a:spcAft>
              <a:buFont typeface="+mj-lt"/>
              <a:buAutoNum type="arabicPeriod"/>
            </a:pPr>
            <a:r>
              <a:rPr lang="en-US" sz="2400" dirty="0" smtClean="0"/>
              <a:t>Improve and strengthen the economic systems of our region to increase opportunities for Vermont employers and employees. </a:t>
            </a:r>
          </a:p>
          <a:p>
            <a:pPr marL="1504950" lvl="1" indent="-742950">
              <a:spcBef>
                <a:spcPts val="0"/>
              </a:spcBef>
              <a:spcAft>
                <a:spcPts val="1200"/>
              </a:spcAft>
              <a:buFont typeface="+mj-lt"/>
              <a:buAutoNum type="arabicPeriod"/>
            </a:pPr>
            <a:r>
              <a:rPr lang="en-US" sz="2400" dirty="0" smtClean="0"/>
              <a:t>Strive for 80% of new development in areas planned for growth, which amounts to 15% of our land area. </a:t>
            </a:r>
          </a:p>
          <a:p>
            <a:pPr marL="1504950" lvl="1" indent="-742950">
              <a:spcBef>
                <a:spcPts val="0"/>
              </a:spcBef>
              <a:spcAft>
                <a:spcPts val="1200"/>
              </a:spcAft>
              <a:buFont typeface="+mj-lt"/>
              <a:buAutoNum type="arabicPeriod"/>
            </a:pPr>
            <a:r>
              <a:rPr lang="en-US" sz="2400" dirty="0" smtClean="0"/>
              <a:t>Improve the safety, water quality, and habitat of our rivers, streams, wetlands and lakes in each watershed. </a:t>
            </a:r>
          </a:p>
          <a:p>
            <a:pPr marL="1504950" lvl="1" indent="-742950">
              <a:spcBef>
                <a:spcPts val="0"/>
              </a:spcBef>
              <a:spcAft>
                <a:spcPts val="1200"/>
              </a:spcAft>
              <a:buFont typeface="+mj-lt"/>
              <a:buAutoNum type="arabicPeriod"/>
            </a:pPr>
            <a:r>
              <a:rPr lang="en-US" sz="2400" dirty="0" smtClean="0"/>
              <a:t>Increase investment in and decrease subdivision of working lands and significant habitats, and support local food systems. </a:t>
            </a:r>
          </a:p>
        </p:txBody>
      </p:sp>
      <p:sp>
        <p:nvSpPr>
          <p:cNvPr id="17412" name="Rectangle 2"/>
          <p:cNvSpPr>
            <a:spLocks noGrp="1" noChangeArrowheads="1"/>
          </p:cNvSpPr>
          <p:nvPr>
            <p:ph type="title"/>
          </p:nvPr>
        </p:nvSpPr>
        <p:spPr>
          <a:xfrm>
            <a:off x="863600" y="762000"/>
            <a:ext cx="11226800" cy="965200"/>
          </a:xfrm>
        </p:spPr>
        <p:txBody>
          <a:bodyPr/>
          <a:lstStyle/>
          <a:p>
            <a:pPr eaLnBrk="1" hangingPunct="1"/>
            <a:r>
              <a:rPr lang="en-US" sz="6000" dirty="0" smtClean="0"/>
              <a:t>Chapter 3 - ECOS Plan Priorities</a:t>
            </a:r>
          </a:p>
        </p:txBody>
      </p:sp>
      <p:pic>
        <p:nvPicPr>
          <p:cNvPr id="17413" name="Picture 7"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8"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w="12700">
            <a:miter lim="800000"/>
            <a:headEnd/>
            <a:tailEnd/>
          </a:ln>
        </p:spPr>
        <p:txBody>
          <a:bodyPr/>
          <a:lstStyle/>
          <a:p>
            <a:fld id="{CDD39EE8-E4ED-4AD0-A652-0952E2132E56}" type="slidenum">
              <a:rPr lang="en-US" smtClean="0"/>
              <a:pPr/>
              <a:t>14</a:t>
            </a:fld>
            <a:endParaRPr lang="en-US" smtClean="0"/>
          </a:p>
        </p:txBody>
      </p:sp>
      <p:sp>
        <p:nvSpPr>
          <p:cNvPr id="18435" name="Rectangle 1"/>
          <p:cNvSpPr>
            <a:spLocks noGrp="1" noChangeArrowheads="1"/>
          </p:cNvSpPr>
          <p:nvPr>
            <p:ph type="body" idx="1"/>
          </p:nvPr>
        </p:nvSpPr>
        <p:spPr>
          <a:xfrm>
            <a:off x="1016000" y="2190750"/>
            <a:ext cx="11150600" cy="6248400"/>
          </a:xfrm>
        </p:spPr>
        <p:txBody>
          <a:bodyPr/>
          <a:lstStyle/>
          <a:p>
            <a:pPr marL="1504950" lvl="1" indent="-742950">
              <a:spcBef>
                <a:spcPts val="0"/>
              </a:spcBef>
              <a:buFont typeface="+mj-lt"/>
              <a:buAutoNum type="arabicPeriod"/>
            </a:pPr>
            <a:endParaRPr lang="en-US" sz="2400" dirty="0" smtClean="0"/>
          </a:p>
          <a:p>
            <a:pPr marL="1504950" lvl="1" indent="-742950">
              <a:spcBef>
                <a:spcPts val="0"/>
              </a:spcBef>
              <a:spcAft>
                <a:spcPts val="1200"/>
              </a:spcAft>
              <a:buFont typeface="+mj-lt"/>
              <a:buAutoNum type="arabicPeriod" startAt="5"/>
            </a:pPr>
            <a:r>
              <a:rPr lang="en-US" sz="2400" dirty="0" smtClean="0"/>
              <a:t>Increase opportunity for every person in our community to achieve optimal health and personal safety. </a:t>
            </a:r>
          </a:p>
          <a:p>
            <a:pPr marL="1504950" lvl="1" indent="-742950">
              <a:spcBef>
                <a:spcPts val="0"/>
              </a:spcBef>
              <a:spcAft>
                <a:spcPts val="1200"/>
              </a:spcAft>
              <a:buFont typeface="+mj-lt"/>
              <a:buAutoNum type="arabicPeriod" startAt="5"/>
            </a:pPr>
            <a:r>
              <a:rPr lang="en-US" sz="2400" dirty="0" smtClean="0"/>
              <a:t>Equip our residents with the education and skills that they need to thrive.</a:t>
            </a:r>
          </a:p>
          <a:p>
            <a:pPr marL="1504950" lvl="1" indent="-742950">
              <a:spcBef>
                <a:spcPts val="0"/>
              </a:spcBef>
              <a:spcAft>
                <a:spcPts val="1200"/>
              </a:spcAft>
              <a:buFont typeface="+mj-lt"/>
              <a:buAutoNum type="arabicPeriod" startAt="5"/>
            </a:pPr>
            <a:r>
              <a:rPr lang="en-US" sz="2400" dirty="0" smtClean="0"/>
              <a:t>Develop financing and governance systems to make the most efficient use of taxpayer dollars and reduce costs. </a:t>
            </a:r>
          </a:p>
          <a:p>
            <a:pPr marL="1504950" lvl="1" indent="-742950">
              <a:spcBef>
                <a:spcPts val="0"/>
              </a:spcBef>
              <a:spcAft>
                <a:spcPts val="1200"/>
              </a:spcAft>
              <a:buFont typeface="+mj-lt"/>
              <a:buAutoNum type="arabicPeriod" startAt="5"/>
            </a:pPr>
            <a:r>
              <a:rPr lang="en-US" sz="2400" dirty="0" smtClean="0"/>
              <a:t>Ensure that the projects and actions in all ECOS strategies assess equity impacts, and that the design and development of programs are inclusive of all and engage underrepresented populations. </a:t>
            </a:r>
          </a:p>
        </p:txBody>
      </p:sp>
      <p:sp>
        <p:nvSpPr>
          <p:cNvPr id="18436" name="Rectangle 2"/>
          <p:cNvSpPr>
            <a:spLocks noGrp="1" noChangeArrowheads="1"/>
          </p:cNvSpPr>
          <p:nvPr>
            <p:ph type="title"/>
          </p:nvPr>
        </p:nvSpPr>
        <p:spPr>
          <a:xfrm>
            <a:off x="889000" y="812800"/>
            <a:ext cx="11226800" cy="965200"/>
          </a:xfrm>
        </p:spPr>
        <p:txBody>
          <a:bodyPr/>
          <a:lstStyle/>
          <a:p>
            <a:pPr eaLnBrk="1" hangingPunct="1"/>
            <a:r>
              <a:rPr lang="en-US" sz="6600" dirty="0" smtClean="0"/>
              <a:t>Chapter 3 </a:t>
            </a:r>
            <a:r>
              <a:rPr lang="en-US" sz="5400" dirty="0" smtClean="0"/>
              <a:t>(continued)</a:t>
            </a:r>
          </a:p>
        </p:txBody>
      </p:sp>
      <p:pic>
        <p:nvPicPr>
          <p:cNvPr id="18437" name="Picture 7"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8"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Online Maps</a:t>
            </a:r>
          </a:p>
        </p:txBody>
      </p:sp>
      <p:sp>
        <p:nvSpPr>
          <p:cNvPr id="33795" name="Content Placeholder 2"/>
          <p:cNvSpPr>
            <a:spLocks noGrp="1"/>
          </p:cNvSpPr>
          <p:nvPr>
            <p:ph idx="1"/>
          </p:nvPr>
        </p:nvSpPr>
        <p:spPr/>
        <p:txBody>
          <a:bodyPr/>
          <a:lstStyle/>
          <a:p>
            <a:r>
              <a:rPr lang="en-US" dirty="0" smtClean="0"/>
              <a:t>Maps in Chapter 3 and additional layers</a:t>
            </a:r>
          </a:p>
          <a:p>
            <a:endParaRPr lang="en-US" dirty="0" smtClean="0"/>
          </a:p>
          <a:p>
            <a:r>
              <a:rPr lang="en-US" dirty="0" smtClean="0"/>
              <a:t>Interactive maps available on display</a:t>
            </a:r>
          </a:p>
          <a:p>
            <a:pPr lvl="1">
              <a:buFont typeface="Wingdings" pitchFamily="2" charset="2"/>
              <a:buChar char="Ø"/>
            </a:pPr>
            <a:r>
              <a:rPr lang="en-US" sz="2400" dirty="0" smtClean="0"/>
              <a:t>See Pam Brangan</a:t>
            </a:r>
          </a:p>
        </p:txBody>
      </p:sp>
      <p:sp>
        <p:nvSpPr>
          <p:cNvPr id="33796" name="Slide Number Placeholder 3"/>
          <p:cNvSpPr>
            <a:spLocks noGrp="1"/>
          </p:cNvSpPr>
          <p:nvPr>
            <p:ph type="sldNum" sz="quarter" idx="10"/>
          </p:nvPr>
        </p:nvSpPr>
        <p:spPr>
          <a:noFill/>
          <a:ln>
            <a:miter lim="800000"/>
            <a:headEnd/>
            <a:tailEnd/>
          </a:ln>
        </p:spPr>
        <p:txBody>
          <a:bodyPr/>
          <a:lstStyle/>
          <a:p>
            <a:fld id="{70B7BAD5-5B42-4A9E-AE6B-09C7D77FA218}" type="slidenum">
              <a:rPr lang="en-US" smtClean="0"/>
              <a:pPr/>
              <a:t>15</a:t>
            </a:fld>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Sec. 3.3 Annual Reporting</a:t>
            </a:r>
          </a:p>
        </p:txBody>
      </p:sp>
      <p:sp>
        <p:nvSpPr>
          <p:cNvPr id="33795" name="Content Placeholder 2"/>
          <p:cNvSpPr>
            <a:spLocks noGrp="1"/>
          </p:cNvSpPr>
          <p:nvPr>
            <p:ph idx="1"/>
          </p:nvPr>
        </p:nvSpPr>
        <p:spPr/>
        <p:txBody>
          <a:bodyPr/>
          <a:lstStyle/>
          <a:p>
            <a:r>
              <a:rPr lang="en-US" dirty="0" smtClean="0"/>
              <a:t>Gain commitment of partners to assist with indicators and accomplishments – </a:t>
            </a:r>
            <a:r>
              <a:rPr lang="en-US" b="1" i="1" dirty="0" smtClean="0"/>
              <a:t>to be done</a:t>
            </a:r>
          </a:p>
          <a:p>
            <a:r>
              <a:rPr lang="en-US" dirty="0" smtClean="0"/>
              <a:t>Annual update of indicators – monitor trends</a:t>
            </a:r>
          </a:p>
          <a:p>
            <a:r>
              <a:rPr lang="en-US" dirty="0" smtClean="0"/>
              <a:t>Annual update of progress in implementing projects (accomplishments) – measure performance</a:t>
            </a:r>
          </a:p>
        </p:txBody>
      </p:sp>
      <p:sp>
        <p:nvSpPr>
          <p:cNvPr id="33796" name="Slide Number Placeholder 3"/>
          <p:cNvSpPr>
            <a:spLocks noGrp="1"/>
          </p:cNvSpPr>
          <p:nvPr>
            <p:ph type="sldNum" sz="quarter" idx="10"/>
          </p:nvPr>
        </p:nvSpPr>
        <p:spPr>
          <a:noFill/>
          <a:ln>
            <a:miter lim="800000"/>
            <a:headEnd/>
            <a:tailEnd/>
          </a:ln>
        </p:spPr>
        <p:txBody>
          <a:bodyPr/>
          <a:lstStyle/>
          <a:p>
            <a:fld id="{70B7BAD5-5B42-4A9E-AE6B-09C7D77FA218}" type="slidenum">
              <a:rPr lang="en-US" smtClean="0"/>
              <a:pPr/>
              <a:t>16</a:t>
            </a:fld>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w="12700">
            <a:miter lim="800000"/>
            <a:headEnd/>
            <a:tailEnd/>
          </a:ln>
        </p:spPr>
        <p:txBody>
          <a:bodyPr/>
          <a:lstStyle/>
          <a:p>
            <a:fld id="{592CBE66-D797-4747-A73C-DFDE5992762B}" type="slidenum">
              <a:rPr lang="en-US" smtClean="0"/>
              <a:pPr/>
              <a:t>17</a:t>
            </a:fld>
            <a:endParaRPr lang="en-US" smtClean="0"/>
          </a:p>
        </p:txBody>
      </p:sp>
      <p:sp>
        <p:nvSpPr>
          <p:cNvPr id="22531" name="Rectangle 1"/>
          <p:cNvSpPr>
            <a:spLocks noGrp="1" noChangeArrowheads="1"/>
          </p:cNvSpPr>
          <p:nvPr>
            <p:ph type="body" idx="1"/>
          </p:nvPr>
        </p:nvSpPr>
        <p:spPr>
          <a:xfrm>
            <a:off x="1016000" y="2190750"/>
            <a:ext cx="11150600" cy="6248400"/>
          </a:xfrm>
        </p:spPr>
        <p:txBody>
          <a:bodyPr/>
          <a:lstStyle/>
          <a:p>
            <a:pPr marL="1085850" indent="-742950">
              <a:buFont typeface="+mj-lt"/>
              <a:buAutoNum type="arabicPeriod"/>
            </a:pPr>
            <a:r>
              <a:rPr lang="en-US" dirty="0" smtClean="0"/>
              <a:t>ECOS Regional Plan – planning area map and definition of significant regional impact under review</a:t>
            </a:r>
          </a:p>
          <a:p>
            <a:pPr marL="1085850" indent="-742950">
              <a:buFont typeface="+mj-lt"/>
              <a:buAutoNum type="arabicPeriod"/>
            </a:pPr>
            <a:r>
              <a:rPr lang="en-US" dirty="0" smtClean="0"/>
              <a:t>Comprehensive Economic Development Strategy (CEDS) – project list in Appendix C needs refinement; sector analysis also needs to be included</a:t>
            </a:r>
          </a:p>
          <a:p>
            <a:pPr marL="1085850" indent="-742950">
              <a:buFont typeface="+mj-lt"/>
              <a:buAutoNum type="arabicPeriod"/>
            </a:pPr>
            <a:r>
              <a:rPr lang="en-US" dirty="0" smtClean="0"/>
              <a:t>Metropolitan Transportation Plan (MTP) </a:t>
            </a:r>
            <a:br>
              <a:rPr lang="en-US" dirty="0" smtClean="0"/>
            </a:br>
            <a:r>
              <a:rPr lang="en-US" dirty="0" smtClean="0"/>
              <a:t>- including transportation project list, scenario discussion to be updated</a:t>
            </a:r>
          </a:p>
        </p:txBody>
      </p:sp>
      <p:sp>
        <p:nvSpPr>
          <p:cNvPr id="20484" name="Rectangle 2"/>
          <p:cNvSpPr>
            <a:spLocks noGrp="1" noChangeArrowheads="1"/>
          </p:cNvSpPr>
          <p:nvPr>
            <p:ph type="title"/>
          </p:nvPr>
        </p:nvSpPr>
        <p:spPr>
          <a:xfrm>
            <a:off x="889000" y="812800"/>
            <a:ext cx="11226800" cy="965200"/>
          </a:xfrm>
        </p:spPr>
        <p:txBody>
          <a:bodyPr/>
          <a:lstStyle/>
          <a:p>
            <a:pPr eaLnBrk="1" hangingPunct="1"/>
            <a:r>
              <a:rPr lang="en-US" dirty="0" smtClean="0"/>
              <a:t>Chapter 4</a:t>
            </a:r>
          </a:p>
        </p:txBody>
      </p:sp>
      <p:pic>
        <p:nvPicPr>
          <p:cNvPr id="20485" name="Picture 7"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8"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w="12700">
            <a:miter lim="800000"/>
            <a:headEnd/>
            <a:tailEnd/>
          </a:ln>
        </p:spPr>
        <p:txBody>
          <a:bodyPr/>
          <a:lstStyle/>
          <a:p>
            <a:fld id="{86CB6B61-97E4-4261-8692-E495D673E019}" type="slidenum">
              <a:rPr lang="en-US" smtClean="0"/>
              <a:pPr/>
              <a:t>18</a:t>
            </a:fld>
            <a:endParaRPr lang="en-US" smtClean="0"/>
          </a:p>
        </p:txBody>
      </p:sp>
      <p:sp>
        <p:nvSpPr>
          <p:cNvPr id="35843" name="Rectangle 1"/>
          <p:cNvSpPr>
            <a:spLocks noGrp="1" noChangeArrowheads="1"/>
          </p:cNvSpPr>
          <p:nvPr>
            <p:ph type="body" idx="1"/>
          </p:nvPr>
        </p:nvSpPr>
        <p:spPr>
          <a:xfrm>
            <a:off x="1016000" y="2190750"/>
            <a:ext cx="11150600" cy="6248400"/>
          </a:xfrm>
        </p:spPr>
        <p:txBody>
          <a:bodyPr/>
          <a:lstStyle/>
          <a:p>
            <a:pPr marL="1060450" indent="-742950" eaLnBrk="1" hangingPunct="1">
              <a:buNone/>
            </a:pPr>
            <a:r>
              <a:rPr lang="en-US" sz="2800" dirty="0" smtClean="0"/>
              <a:t>LRPC meets February 14</a:t>
            </a:r>
            <a:r>
              <a:rPr lang="en-US" sz="2800" baseline="30000" dirty="0" smtClean="0"/>
              <a:t>th</a:t>
            </a:r>
            <a:r>
              <a:rPr lang="en-US" sz="2800" dirty="0" smtClean="0"/>
              <a:t> to recommend 1</a:t>
            </a:r>
            <a:r>
              <a:rPr lang="en-US" sz="2800" baseline="30000" dirty="0" smtClean="0"/>
              <a:t>st</a:t>
            </a:r>
            <a:r>
              <a:rPr lang="en-US" sz="2800" dirty="0" smtClean="0"/>
              <a:t> Public Hearing Draft</a:t>
            </a:r>
          </a:p>
          <a:p>
            <a:pPr marL="1092200" lvl="1" indent="-749300" eaLnBrk="1" hangingPunct="1">
              <a:buNone/>
            </a:pPr>
            <a:r>
              <a:rPr lang="en-US" sz="2800" dirty="0" smtClean="0"/>
              <a:t>Mid-February to March 20</a:t>
            </a:r>
            <a:r>
              <a:rPr lang="en-US" sz="2800" baseline="30000" dirty="0" smtClean="0"/>
              <a:t>th</a:t>
            </a:r>
            <a:r>
              <a:rPr lang="en-US" sz="2800" dirty="0" smtClean="0"/>
              <a:t> public comment period</a:t>
            </a:r>
          </a:p>
          <a:p>
            <a:pPr marL="1092200" lvl="1" indent="-749300" eaLnBrk="1" hangingPunct="1">
              <a:buNone/>
            </a:pPr>
            <a:r>
              <a:rPr lang="en-US" sz="2800" dirty="0" smtClean="0"/>
              <a:t>CCRPC and GBIC Public Hearing March 20</a:t>
            </a:r>
            <a:r>
              <a:rPr lang="en-US" sz="2800" baseline="30000" dirty="0" smtClean="0"/>
              <a:t>th</a:t>
            </a:r>
            <a:endParaRPr lang="en-US" sz="2800" dirty="0" smtClean="0"/>
          </a:p>
          <a:p>
            <a:pPr marL="1092200" lvl="1" indent="-749300" eaLnBrk="1" hangingPunct="1">
              <a:buNone/>
            </a:pPr>
            <a:r>
              <a:rPr lang="en-US" sz="2800" dirty="0" smtClean="0"/>
              <a:t>LRPC meets April 11</a:t>
            </a:r>
            <a:r>
              <a:rPr lang="en-US" sz="2800" baseline="30000" dirty="0" smtClean="0"/>
              <a:t>th</a:t>
            </a:r>
            <a:r>
              <a:rPr lang="en-US" sz="2800" dirty="0" smtClean="0"/>
              <a:t> to recommend 2</a:t>
            </a:r>
            <a:r>
              <a:rPr lang="en-US" sz="2800" baseline="30000" dirty="0" smtClean="0"/>
              <a:t>nd</a:t>
            </a:r>
            <a:r>
              <a:rPr lang="en-US" sz="2800" dirty="0" smtClean="0"/>
              <a:t> Public Hearing Draft</a:t>
            </a:r>
          </a:p>
          <a:p>
            <a:pPr marL="1092200" lvl="1" indent="-749300" eaLnBrk="1" hangingPunct="1">
              <a:buNone/>
            </a:pPr>
            <a:r>
              <a:rPr lang="en-US" sz="2800" dirty="0" smtClean="0"/>
              <a:t>Mid-April to May 22</a:t>
            </a:r>
            <a:r>
              <a:rPr lang="en-US" sz="2800" baseline="30000" dirty="0" smtClean="0"/>
              <a:t>nd</a:t>
            </a:r>
            <a:r>
              <a:rPr lang="en-US" sz="2800" dirty="0" smtClean="0"/>
              <a:t> public comment period</a:t>
            </a:r>
          </a:p>
          <a:p>
            <a:pPr marL="1092200" lvl="1" indent="-749300" eaLnBrk="1" hangingPunct="1">
              <a:buNone/>
            </a:pPr>
            <a:r>
              <a:rPr lang="en-US" sz="2800" dirty="0" smtClean="0"/>
              <a:t>CCRPC and GBIC hold Public Hearing May 22</a:t>
            </a:r>
            <a:r>
              <a:rPr lang="en-US" sz="2800" baseline="30000" dirty="0" smtClean="0"/>
              <a:t>nd</a:t>
            </a:r>
            <a:endParaRPr lang="en-US" sz="2800" dirty="0" smtClean="0"/>
          </a:p>
          <a:p>
            <a:pPr marL="1092200" lvl="1" indent="-749300" eaLnBrk="1" hangingPunct="1">
              <a:buNone/>
            </a:pPr>
            <a:r>
              <a:rPr lang="en-US" sz="2800" dirty="0" smtClean="0"/>
              <a:t>June 19</a:t>
            </a:r>
            <a:r>
              <a:rPr lang="en-US" sz="2800" baseline="30000" dirty="0" smtClean="0"/>
              <a:t>th</a:t>
            </a:r>
            <a:r>
              <a:rPr lang="en-US" sz="2800" dirty="0" smtClean="0"/>
              <a:t> CCRPC &amp; GBIC/CEDS Committee Adopt ECOS Plan</a:t>
            </a:r>
          </a:p>
          <a:p>
            <a:pPr marL="1504950" lvl="1" indent="-1162050" eaLnBrk="1" hangingPunct="1">
              <a:buNone/>
            </a:pPr>
            <a:r>
              <a:rPr lang="en-US" sz="2800" dirty="0" smtClean="0"/>
              <a:t>Annual Indicator &amp; Progress Report/Event?</a:t>
            </a:r>
          </a:p>
          <a:p>
            <a:pPr marL="1060450" indent="-742950" eaLnBrk="1" hangingPunct="1">
              <a:buFont typeface="Miso Bold" charset="0"/>
              <a:buAutoNum type="arabicPeriod"/>
            </a:pPr>
            <a:endParaRPr lang="en-US" sz="2400" dirty="0" smtClean="0"/>
          </a:p>
          <a:p>
            <a:pPr marL="1060450" indent="-742950" eaLnBrk="1" hangingPunct="1">
              <a:buFont typeface="Miso Bold" charset="0"/>
              <a:buAutoNum type="arabicPeriod"/>
            </a:pPr>
            <a:endParaRPr lang="en-US" sz="2400" dirty="0" smtClean="0"/>
          </a:p>
          <a:p>
            <a:pPr marL="1060450" indent="-742950" eaLnBrk="1" hangingPunct="1">
              <a:buFont typeface="Miso Bold" charset="0"/>
              <a:buAutoNum type="arabicPeriod"/>
            </a:pPr>
            <a:endParaRPr lang="en-US" sz="2400" dirty="0" smtClean="0"/>
          </a:p>
        </p:txBody>
      </p:sp>
      <p:sp>
        <p:nvSpPr>
          <p:cNvPr id="35844" name="Rectangle 2"/>
          <p:cNvSpPr>
            <a:spLocks noGrp="1" noChangeArrowheads="1"/>
          </p:cNvSpPr>
          <p:nvPr>
            <p:ph type="title"/>
          </p:nvPr>
        </p:nvSpPr>
        <p:spPr>
          <a:xfrm>
            <a:off x="889000" y="812800"/>
            <a:ext cx="11226800" cy="965200"/>
          </a:xfrm>
        </p:spPr>
        <p:txBody>
          <a:bodyPr/>
          <a:lstStyle/>
          <a:p>
            <a:pPr eaLnBrk="1" hangingPunct="1"/>
            <a:r>
              <a:rPr lang="en-US" dirty="0" smtClean="0"/>
              <a:t>Next Steps – ECOS Plan</a:t>
            </a:r>
          </a:p>
        </p:txBody>
      </p:sp>
      <p:pic>
        <p:nvPicPr>
          <p:cNvPr id="35845" name="Picture 7"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8"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w="12700">
            <a:miter lim="800000"/>
            <a:headEnd/>
            <a:tailEnd/>
          </a:ln>
        </p:spPr>
        <p:txBody>
          <a:bodyPr/>
          <a:lstStyle/>
          <a:p>
            <a:fld id="{BF4B7C5E-6A41-49DA-8808-03931D7A9804}" type="slidenum">
              <a:rPr lang="en-US" smtClean="0"/>
              <a:pPr/>
              <a:t>19</a:t>
            </a:fld>
            <a:endParaRPr lang="en-US" smtClean="0"/>
          </a:p>
        </p:txBody>
      </p:sp>
      <p:sp>
        <p:nvSpPr>
          <p:cNvPr id="22531" name="Rectangle 1"/>
          <p:cNvSpPr>
            <a:spLocks noGrp="1" noChangeArrowheads="1"/>
          </p:cNvSpPr>
          <p:nvPr>
            <p:ph type="body" idx="1"/>
          </p:nvPr>
        </p:nvSpPr>
        <p:spPr>
          <a:xfrm>
            <a:off x="1016000" y="2190750"/>
            <a:ext cx="11150600" cy="6248400"/>
          </a:xfrm>
        </p:spPr>
        <p:txBody>
          <a:bodyPr/>
          <a:lstStyle/>
          <a:p>
            <a:pPr marL="342900" indent="-25400" algn="ctr">
              <a:buNone/>
              <a:defRPr/>
            </a:pPr>
            <a:endParaRPr lang="en-US" i="1" dirty="0" smtClean="0"/>
          </a:p>
          <a:p>
            <a:pPr marL="342900" indent="-25400" algn="ctr">
              <a:buNone/>
              <a:defRPr/>
            </a:pPr>
            <a:r>
              <a:rPr lang="en-US" i="1" dirty="0" smtClean="0"/>
              <a:t>Recommend the ECOS Plan (Chapters 1 to 3), as amended here today, to the CCRPC &amp; GBIC Boards for their review and consideration</a:t>
            </a:r>
            <a:r>
              <a:rPr lang="en-US" sz="3200" dirty="0" smtClean="0"/>
              <a:t>.</a:t>
            </a:r>
          </a:p>
          <a:p>
            <a:pPr marL="342900" indent="-25400" algn="ctr">
              <a:buNone/>
              <a:defRPr/>
            </a:pPr>
            <a:endParaRPr lang="en-US" sz="3200" dirty="0" smtClean="0"/>
          </a:p>
          <a:p>
            <a:pPr marL="342900" indent="-25400" algn="ctr">
              <a:buNone/>
              <a:defRPr/>
            </a:pPr>
            <a:r>
              <a:rPr lang="en-US" sz="3200" dirty="0" smtClean="0"/>
              <a:t>Discussion</a:t>
            </a:r>
          </a:p>
          <a:p>
            <a:pPr marL="342900" indent="-25400" algn="ctr">
              <a:buNone/>
              <a:defRPr/>
            </a:pPr>
            <a:r>
              <a:rPr lang="en-US" sz="3200" dirty="0" smtClean="0"/>
              <a:t>Amendments </a:t>
            </a:r>
          </a:p>
          <a:p>
            <a:pPr marL="342900" indent="-25400" algn="ctr">
              <a:buNone/>
              <a:defRPr/>
            </a:pPr>
            <a:r>
              <a:rPr lang="en-US" sz="3200" dirty="0" smtClean="0"/>
              <a:t>Vote</a:t>
            </a:r>
            <a:endParaRPr lang="en-US" sz="3200" dirty="0"/>
          </a:p>
        </p:txBody>
      </p:sp>
      <p:sp>
        <p:nvSpPr>
          <p:cNvPr id="21508" name="Rectangle 2"/>
          <p:cNvSpPr>
            <a:spLocks noGrp="1" noChangeArrowheads="1"/>
          </p:cNvSpPr>
          <p:nvPr>
            <p:ph type="title"/>
          </p:nvPr>
        </p:nvSpPr>
        <p:spPr>
          <a:xfrm>
            <a:off x="889000" y="812800"/>
            <a:ext cx="11226800" cy="965200"/>
          </a:xfrm>
        </p:spPr>
        <p:txBody>
          <a:bodyPr/>
          <a:lstStyle/>
          <a:p>
            <a:pPr eaLnBrk="1" hangingPunct="1"/>
            <a:r>
              <a:rPr lang="en-US" dirty="0" smtClean="0"/>
              <a:t>Proposed Motion</a:t>
            </a:r>
          </a:p>
        </p:txBody>
      </p:sp>
      <p:pic>
        <p:nvPicPr>
          <p:cNvPr id="21509" name="Picture 7"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8" cy="127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3"/>
          <p:cNvSpPr>
            <a:spLocks noGrp="1"/>
          </p:cNvSpPr>
          <p:nvPr>
            <p:ph type="sldNum" sz="quarter" idx="10"/>
          </p:nvPr>
        </p:nvSpPr>
        <p:spPr/>
        <p:txBody>
          <a:bodyPr/>
          <a:lstStyle/>
          <a:p>
            <a:fld id="{C9424AAC-B8D1-44B3-9F7D-F76E0099768E}" type="slidenum">
              <a:rPr lang="en-US"/>
              <a:pPr/>
              <a:t>2</a:t>
            </a:fld>
            <a:endParaRPr lang="en-US"/>
          </a:p>
        </p:txBody>
      </p:sp>
      <p:sp>
        <p:nvSpPr>
          <p:cNvPr id="22529" name="Rectangle 1"/>
          <p:cNvSpPr>
            <a:spLocks noGrp="1" noChangeArrowheads="1"/>
          </p:cNvSpPr>
          <p:nvPr>
            <p:ph type="title"/>
          </p:nvPr>
        </p:nvSpPr>
        <p:spPr>
          <a:xfrm>
            <a:off x="914400" y="723900"/>
            <a:ext cx="10464800" cy="2438400"/>
          </a:xfrm>
          <a:ln/>
        </p:spPr>
        <p:txBody>
          <a:bodyPr/>
          <a:lstStyle/>
          <a:p>
            <a:pPr algn="ctr"/>
            <a:r>
              <a:rPr lang="en-US" dirty="0" smtClean="0"/>
              <a:t>Agenda</a:t>
            </a:r>
            <a:endParaRPr lang="en-US" dirty="0"/>
          </a:p>
        </p:txBody>
      </p:sp>
      <p:graphicFrame>
        <p:nvGraphicFramePr>
          <p:cNvPr id="22530" name="Group 2"/>
          <p:cNvGraphicFramePr>
            <a:graphicFrameLocks noGrp="1"/>
          </p:cNvGraphicFramePr>
          <p:nvPr>
            <p:extLst>
              <p:ext uri="{D42A27DB-BD31-4B8C-83A1-F6EECF244321}">
                <p14:modId xmlns:p14="http://schemas.microsoft.com/office/powerpoint/2010/main" xmlns="" val="928058269"/>
              </p:ext>
            </p:extLst>
          </p:nvPr>
        </p:nvGraphicFramePr>
        <p:xfrm>
          <a:off x="927100" y="2286000"/>
          <a:ext cx="11061700" cy="6047542"/>
        </p:xfrm>
        <a:graphic>
          <a:graphicData uri="http://schemas.openxmlformats.org/drawingml/2006/table">
            <a:tbl>
              <a:tblPr/>
              <a:tblGrid>
                <a:gridCol w="1409700"/>
                <a:gridCol w="9652000"/>
              </a:tblGrid>
              <a:tr h="883074">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pPr>
                      <a:r>
                        <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4:00</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defRPr/>
                      </a:pPr>
                      <a:r>
                        <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Call to Order &amp; Housekeeping</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964029">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pPr>
                      <a:r>
                        <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4:05 </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defRPr/>
                      </a:pPr>
                      <a:r>
                        <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Approval of October 24, 2012 Meeting Summary – </a:t>
                      </a:r>
                      <a:r>
                        <a:rPr kumimoji="0" lang="en-US" sz="3000" b="0" i="1"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ACTION</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883074">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pPr>
                      <a:r>
                        <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4:10    </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pPr>
                      <a:r>
                        <a:rPr lang="en-US" sz="3000" b="0" dirty="0" smtClean="0">
                          <a:solidFill>
                            <a:schemeClr val="tx1"/>
                          </a:solidFill>
                        </a:rPr>
                        <a:t>Draft ECOS Plan Review</a:t>
                      </a:r>
                      <a:endPar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r>
              <a:tr h="964029">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pPr>
                      <a:r>
                        <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4:40</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pPr>
                      <a:r>
                        <a:rPr lang="en-US" sz="3000" kern="1200" dirty="0" smtClean="0">
                          <a:solidFill>
                            <a:schemeClr val="tx1"/>
                          </a:solidFill>
                          <a:latin typeface="+mn-lt"/>
                          <a:ea typeface="+mn-ea"/>
                          <a:cs typeface="+mn-cs"/>
                        </a:rPr>
                        <a:t>Recommend ECOS Plan to CCRPC and GBIC – </a:t>
                      </a:r>
                      <a:r>
                        <a:rPr lang="en-US" sz="3000" i="1" kern="1200" dirty="0" smtClean="0">
                          <a:solidFill>
                            <a:schemeClr val="tx1"/>
                          </a:solidFill>
                          <a:latin typeface="+mn-lt"/>
                          <a:ea typeface="+mn-ea"/>
                          <a:cs typeface="+mn-cs"/>
                        </a:rPr>
                        <a:t>ACTION</a:t>
                      </a:r>
                      <a:endPar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r>
              <a:tr h="1124697">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pPr>
                      <a:r>
                        <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4:50</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r>
                        <a:rPr lang="en-US" sz="3000" i="0" kern="1200" dirty="0" smtClean="0">
                          <a:solidFill>
                            <a:schemeClr val="tx1"/>
                          </a:solidFill>
                          <a:latin typeface="+mn-lt"/>
                          <a:ea typeface="+mn-ea"/>
                          <a:cs typeface="+mn-cs"/>
                        </a:rPr>
                        <a:t>Partner</a:t>
                      </a:r>
                      <a:r>
                        <a:rPr lang="en-US" sz="3000" i="0" kern="1200" baseline="0" dirty="0" smtClean="0">
                          <a:solidFill>
                            <a:schemeClr val="tx1"/>
                          </a:solidFill>
                          <a:latin typeface="+mn-lt"/>
                          <a:ea typeface="+mn-ea"/>
                          <a:cs typeface="+mn-cs"/>
                        </a:rPr>
                        <a:t> Updates </a:t>
                      </a:r>
                      <a:r>
                        <a:rPr lang="en-US" sz="3000" i="0" kern="1200" dirty="0" smtClean="0">
                          <a:solidFill>
                            <a:schemeClr val="tx1"/>
                          </a:solidFill>
                          <a:latin typeface="+mn-lt"/>
                          <a:ea typeface="+mn-ea"/>
                          <a:cs typeface="+mn-cs"/>
                        </a:rPr>
                        <a:t>&amp; </a:t>
                      </a:r>
                      <a:r>
                        <a:rPr lang="en-US" sz="3000" b="1" i="1" kern="1200" dirty="0" smtClean="0">
                          <a:solidFill>
                            <a:schemeClr val="tx1"/>
                          </a:solidFill>
                          <a:latin typeface="+mn-lt"/>
                          <a:ea typeface="+mn-ea"/>
                          <a:cs typeface="+mn-cs"/>
                        </a:rPr>
                        <a:t>DOOR PRIZES</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1124697">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cher Medium" charset="0"/>
                        <a:buNone/>
                        <a:tabLst/>
                      </a:pPr>
                      <a:r>
                        <a:rPr kumimoji="0" lang="en-US" sz="3000" b="0" i="0" u="none" strike="noStrike" cap="none" normalizeH="0" baseline="0" dirty="0" smtClean="0">
                          <a:ln>
                            <a:noFill/>
                          </a:ln>
                          <a:solidFill>
                            <a:schemeClr val="tx1"/>
                          </a:solidFill>
                          <a:effectLst/>
                          <a:latin typeface="Archer Medium" charset="0"/>
                          <a:ea typeface="ヒラギノ角ゴ ProN W6" charset="0"/>
                          <a:cs typeface="ヒラギノ角ゴ ProN W6" charset="0"/>
                          <a:sym typeface="Archer Medium" charset="0"/>
                        </a:rPr>
                        <a:t>5:00</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r>
                        <a:rPr lang="en-US" sz="3000" kern="1200" dirty="0" smtClean="0">
                          <a:solidFill>
                            <a:schemeClr val="tx1"/>
                          </a:solidFill>
                          <a:latin typeface="+mn-lt"/>
                          <a:ea typeface="+mn-ea"/>
                          <a:cs typeface="+mn-cs"/>
                        </a:rPr>
                        <a:t>Adjourn &amp; Celebrate</a:t>
                      </a:r>
                      <a:endParaRPr lang="en-US" sz="3000" i="0" kern="1200" dirty="0" smtClean="0">
                        <a:solidFill>
                          <a:schemeClr val="tx1"/>
                        </a:solidFill>
                        <a:latin typeface="+mn-lt"/>
                        <a:ea typeface="+mn-ea"/>
                        <a:cs typeface="+mn-cs"/>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r>
            </a:tbl>
          </a:graphicData>
        </a:graphic>
      </p:graphicFrame>
      <p:pic>
        <p:nvPicPr>
          <p:cNvPr id="5" name="Picture 3"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9" cy="1279525"/>
          </a:xfrm>
          <a:prstGeom prst="rect">
            <a:avLst/>
          </a:prstGeom>
          <a:noFill/>
          <a:ln w="9525">
            <a:noFill/>
            <a:miter lim="800000"/>
            <a:headEnd/>
            <a:tailEnd/>
          </a:ln>
        </p:spPr>
      </p:pic>
    </p:spTree>
    <p:extLst>
      <p:ext uri="{BB962C8B-B14F-4D97-AF65-F5344CB8AC3E}">
        <p14:creationId xmlns:p14="http://schemas.microsoft.com/office/powerpoint/2010/main" xmlns="" val="347594234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Partner Announcements</a:t>
            </a:r>
            <a:endParaRPr lang="en-US" sz="6600" dirty="0"/>
          </a:p>
        </p:txBody>
      </p:sp>
      <p:sp>
        <p:nvSpPr>
          <p:cNvPr id="3" name="Content Placeholder 2"/>
          <p:cNvSpPr>
            <a:spLocks noGrp="1"/>
          </p:cNvSpPr>
          <p:nvPr>
            <p:ph idx="1"/>
          </p:nvPr>
        </p:nvSpPr>
        <p:spPr>
          <a:xfrm>
            <a:off x="927100" y="2552700"/>
            <a:ext cx="11366500" cy="5600700"/>
          </a:xfrm>
        </p:spPr>
        <p:txBody>
          <a:bodyPr/>
          <a:lstStyle/>
          <a:p>
            <a:pPr marL="342900" indent="0">
              <a:buNone/>
            </a:pPr>
            <a:r>
              <a:rPr lang="en-US" b="1" u="sng" dirty="0" smtClean="0"/>
              <a:t>COLLECTIVE IMPACT EFFORTS</a:t>
            </a:r>
            <a:r>
              <a:rPr lang="en-US" b="1" dirty="0" smtClean="0"/>
              <a:t>:  </a:t>
            </a:r>
          </a:p>
          <a:p>
            <a:pPr marL="342900" indent="0"/>
            <a:r>
              <a:rPr lang="en-US" dirty="0" smtClean="0"/>
              <a:t>Partnership for Change, Community Learning Conversation, Saturday, 2/2, 9:30-1:00 @ BHS</a:t>
            </a:r>
          </a:p>
          <a:p>
            <a:pPr marL="342900" indent="0">
              <a:spcBef>
                <a:spcPts val="0"/>
              </a:spcBef>
              <a:buNone/>
            </a:pPr>
            <a:r>
              <a:rPr lang="en-US" u="sng" dirty="0" smtClean="0">
                <a:hlinkClick r:id="rId2"/>
              </a:rPr>
              <a:t>Tony Wagner's TED talk</a:t>
            </a:r>
            <a:endParaRPr lang="en-US" dirty="0" smtClean="0"/>
          </a:p>
          <a:p>
            <a:pPr marL="342900" indent="0">
              <a:buNone/>
            </a:pPr>
            <a:endParaRPr lang="en-US" dirty="0" smtClean="0"/>
          </a:p>
          <a:p>
            <a:pPr marL="342900" indent="0"/>
            <a:r>
              <a:rPr lang="en-US" dirty="0" smtClean="0"/>
              <a:t>  Others?</a:t>
            </a:r>
          </a:p>
          <a:p>
            <a:endParaRPr lang="en-US" dirty="0" smtClean="0"/>
          </a:p>
        </p:txBody>
      </p:sp>
      <p:sp>
        <p:nvSpPr>
          <p:cNvPr id="4" name="Slide Number Placeholder 3"/>
          <p:cNvSpPr>
            <a:spLocks noGrp="1"/>
          </p:cNvSpPr>
          <p:nvPr>
            <p:ph type="sldNum" sz="quarter" idx="10"/>
          </p:nvPr>
        </p:nvSpPr>
        <p:spPr/>
        <p:txBody>
          <a:bodyPr/>
          <a:lstStyle/>
          <a:p>
            <a:pPr>
              <a:defRPr/>
            </a:pPr>
            <a:fld id="{4551107A-9180-4FC8-BF15-96798E43AC55}"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Door Prize Drawings</a:t>
            </a:r>
            <a:endParaRPr lang="en-US" sz="6600" dirty="0"/>
          </a:p>
        </p:txBody>
      </p:sp>
      <p:sp>
        <p:nvSpPr>
          <p:cNvPr id="3" name="Content Placeholder 2"/>
          <p:cNvSpPr>
            <a:spLocks noGrp="1"/>
          </p:cNvSpPr>
          <p:nvPr>
            <p:ph idx="1"/>
          </p:nvPr>
        </p:nvSpPr>
        <p:spPr>
          <a:xfrm>
            <a:off x="927100" y="2552700"/>
            <a:ext cx="11366500" cy="5600700"/>
          </a:xfrm>
        </p:spPr>
        <p:txBody>
          <a:bodyPr/>
          <a:lstStyle/>
          <a:p>
            <a:pPr lvl="0"/>
            <a:r>
              <a:rPr lang="en-US" dirty="0" smtClean="0"/>
              <a:t>Organic Cotton T-Shirt from VNRC (2)</a:t>
            </a:r>
          </a:p>
          <a:p>
            <a:pPr lvl="0"/>
            <a:r>
              <a:rPr lang="en-US" dirty="0" smtClean="0"/>
              <a:t>1-Year Membership to VNRC w/Subscription to the Vermont Environmental Report</a:t>
            </a:r>
          </a:p>
          <a:p>
            <a:pPr lvl="0"/>
            <a:r>
              <a:rPr lang="en-US" dirty="0" smtClean="0"/>
              <a:t>Bike Rental Gift Certificate from Local Motion</a:t>
            </a:r>
          </a:p>
          <a:p>
            <a:r>
              <a:rPr lang="en-US" dirty="0" smtClean="0"/>
              <a:t>$50 Gift Certificate Towards any Adult Class or Youth Camp at Burlington City Arts</a:t>
            </a:r>
          </a:p>
          <a:p>
            <a:pPr>
              <a:buNone/>
            </a:pPr>
            <a:endParaRPr lang="en-US" dirty="0" smtClean="0"/>
          </a:p>
        </p:txBody>
      </p:sp>
      <p:sp>
        <p:nvSpPr>
          <p:cNvPr id="4" name="Slide Number Placeholder 3"/>
          <p:cNvSpPr>
            <a:spLocks noGrp="1"/>
          </p:cNvSpPr>
          <p:nvPr>
            <p:ph type="sldNum" sz="quarter" idx="10"/>
          </p:nvPr>
        </p:nvSpPr>
        <p:spPr/>
        <p:txBody>
          <a:bodyPr/>
          <a:lstStyle/>
          <a:p>
            <a:pPr>
              <a:defRPr/>
            </a:pPr>
            <a:fld id="{4551107A-9180-4FC8-BF15-96798E43AC55}"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858543DD-C75D-4920-BAD6-348F395FC40F}" type="slidenum">
              <a:rPr lang="en-US"/>
              <a:pPr/>
              <a:t>22</a:t>
            </a:fld>
            <a:endParaRPr lang="en-US"/>
          </a:p>
        </p:txBody>
      </p:sp>
      <p:sp>
        <p:nvSpPr>
          <p:cNvPr id="106497" name="AutoShape 1"/>
          <p:cNvSpPr>
            <a:spLocks/>
          </p:cNvSpPr>
          <p:nvPr/>
        </p:nvSpPr>
        <p:spPr bwMode="auto">
          <a:xfrm rot="10800000">
            <a:off x="5740400" y="3606800"/>
            <a:ext cx="1054100" cy="1054100"/>
          </a:xfrm>
          <a:prstGeom prst="rtTriangle">
            <a:avLst/>
          </a:prstGeom>
          <a:solidFill>
            <a:srgbClr val="003348"/>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mtClean="0"/>
          </a:p>
        </p:txBody>
      </p:sp>
      <p:sp>
        <p:nvSpPr>
          <p:cNvPr id="106498" name="AutoShape 2"/>
          <p:cNvSpPr>
            <a:spLocks/>
          </p:cNvSpPr>
          <p:nvPr/>
        </p:nvSpPr>
        <p:spPr bwMode="auto">
          <a:xfrm>
            <a:off x="5600700" y="2997200"/>
            <a:ext cx="1790700" cy="1193800"/>
          </a:xfrm>
          <a:prstGeom prst="roundRect">
            <a:avLst>
              <a:gd name="adj" fmla="val 15954"/>
            </a:avLst>
          </a:prstGeom>
          <a:solidFill>
            <a:srgbClr val="003348"/>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mtClean="0"/>
          </a:p>
        </p:txBody>
      </p:sp>
      <p:sp>
        <p:nvSpPr>
          <p:cNvPr id="106499" name="Oval 3"/>
          <p:cNvSpPr>
            <a:spLocks/>
          </p:cNvSpPr>
          <p:nvPr/>
        </p:nvSpPr>
        <p:spPr bwMode="auto">
          <a:xfrm>
            <a:off x="5143500" y="2997200"/>
            <a:ext cx="1193800" cy="1193800"/>
          </a:xfrm>
          <a:prstGeom prst="ellipse">
            <a:avLst/>
          </a:prstGeom>
          <a:solidFill>
            <a:srgbClr val="003348"/>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mtClean="0"/>
          </a:p>
        </p:txBody>
      </p:sp>
      <p:sp>
        <p:nvSpPr>
          <p:cNvPr id="106500" name="Oval 4"/>
          <p:cNvSpPr>
            <a:spLocks/>
          </p:cNvSpPr>
          <p:nvPr/>
        </p:nvSpPr>
        <p:spPr bwMode="auto">
          <a:xfrm>
            <a:off x="6654800" y="2997200"/>
            <a:ext cx="1193800" cy="1193800"/>
          </a:xfrm>
          <a:prstGeom prst="ellipse">
            <a:avLst/>
          </a:prstGeom>
          <a:solidFill>
            <a:srgbClr val="003348"/>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mtClean="0"/>
          </a:p>
        </p:txBody>
      </p:sp>
      <p:sp>
        <p:nvSpPr>
          <p:cNvPr id="106501" name="Rectangle 5"/>
          <p:cNvSpPr>
            <a:spLocks noGrp="1" noChangeArrowheads="1"/>
          </p:cNvSpPr>
          <p:nvPr>
            <p:ph type="title"/>
          </p:nvPr>
        </p:nvSpPr>
        <p:spPr>
          <a:xfrm>
            <a:off x="927100" y="4356100"/>
            <a:ext cx="11137900" cy="2616200"/>
          </a:xfrm>
          <a:ln/>
        </p:spPr>
        <p:txBody>
          <a:bodyPr/>
          <a:lstStyle/>
          <a:p>
            <a:r>
              <a:rPr lang="en-US"/>
              <a:t>Thank You</a:t>
            </a:r>
          </a:p>
        </p:txBody>
      </p:sp>
      <p:pic>
        <p:nvPicPr>
          <p:cNvPr id="10650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9500" y="32512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06503" name="Rectangle 7"/>
          <p:cNvSpPr>
            <a:spLocks/>
          </p:cNvSpPr>
          <p:nvPr/>
        </p:nvSpPr>
        <p:spPr bwMode="auto">
          <a:xfrm>
            <a:off x="3594100" y="1041400"/>
            <a:ext cx="58150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r>
              <a:rPr lang="en-US" sz="9600" smtClean="0">
                <a:solidFill>
                  <a:srgbClr val="FFFFFF"/>
                </a:solidFill>
                <a:latin typeface="Miso" charset="0"/>
                <a:ea typeface="Miso" charset="0"/>
                <a:cs typeface="Miso" charset="0"/>
                <a:sym typeface="Miso" charset="0"/>
              </a:rPr>
              <a:t>ADJOURNMENT</a:t>
            </a:r>
          </a:p>
        </p:txBody>
      </p:sp>
      <p:pic>
        <p:nvPicPr>
          <p:cNvPr id="10" name="Picture 3" descr="G:\HUD Regional Sustainability Program\ECOS Logos\Color\ECOS_Logo_Horizontal.jpg"/>
          <p:cNvPicPr>
            <a:picLocks noChangeAspect="1" noChangeArrowheads="1"/>
          </p:cNvPicPr>
          <p:nvPr/>
        </p:nvPicPr>
        <p:blipFill>
          <a:blip r:embed="rId4" cstate="print"/>
          <a:srcRect/>
          <a:stretch>
            <a:fillRect/>
          </a:stretch>
        </p:blipFill>
        <p:spPr bwMode="auto">
          <a:xfrm>
            <a:off x="2387600" y="8474075"/>
            <a:ext cx="7888289" cy="1279525"/>
          </a:xfrm>
          <a:prstGeom prst="rect">
            <a:avLst/>
          </a:prstGeom>
          <a:noFill/>
          <a:ln w="9525">
            <a:noFill/>
            <a:miter lim="800000"/>
            <a:headEnd/>
            <a:tailEnd/>
          </a:ln>
        </p:spPr>
      </p:pic>
    </p:spTree>
    <p:extLst>
      <p:ext uri="{BB962C8B-B14F-4D97-AF65-F5344CB8AC3E}">
        <p14:creationId xmlns:p14="http://schemas.microsoft.com/office/powerpoint/2010/main" xmlns="" val="413450048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6385375F-5C57-41DC-8E1E-CDB240B42A24}" type="slidenum">
              <a:rPr lang="en-US" sz="2400" smtClean="0">
                <a:solidFill>
                  <a:srgbClr val="FFFFFF"/>
                </a:solidFill>
                <a:ea typeface="Gill Sans" charset="0"/>
                <a:cs typeface="Gill Sans" charset="0"/>
              </a:rPr>
              <a:pPr eaLnBrk="1" hangingPunct="1"/>
              <a:t>23</a:t>
            </a:fld>
            <a:endParaRPr lang="en-US" sz="2400" smtClean="0">
              <a:solidFill>
                <a:srgbClr val="FFFFFF"/>
              </a:solidFill>
              <a:ea typeface="Gill Sans" charset="0"/>
              <a:cs typeface="Gill Sans" charset="0"/>
            </a:endParaRPr>
          </a:p>
        </p:txBody>
      </p:sp>
      <p:sp>
        <p:nvSpPr>
          <p:cNvPr id="37891" name="Rectangle 1"/>
          <p:cNvSpPr>
            <a:spLocks/>
          </p:cNvSpPr>
          <p:nvPr/>
        </p:nvSpPr>
        <p:spPr bwMode="auto">
          <a:xfrm>
            <a:off x="533400" y="1130300"/>
            <a:ext cx="11874500" cy="1270000"/>
          </a:xfrm>
          <a:prstGeom prst="rect">
            <a:avLst/>
          </a:prstGeom>
          <a:solidFill>
            <a:srgbClr val="FFFFFF"/>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37892" name="Rectangle 5"/>
          <p:cNvSpPr>
            <a:spLocks/>
          </p:cNvSpPr>
          <p:nvPr/>
        </p:nvSpPr>
        <p:spPr bwMode="auto">
          <a:xfrm>
            <a:off x="0" y="8915400"/>
            <a:ext cx="5283200" cy="673100"/>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8" name="Rectangle 2"/>
          <p:cNvSpPr txBox="1">
            <a:spLocks noChangeArrowheads="1"/>
          </p:cNvSpPr>
          <p:nvPr/>
        </p:nvSpPr>
        <p:spPr bwMode="auto">
          <a:xfrm>
            <a:off x="3011488" y="2133600"/>
            <a:ext cx="6565900" cy="5600700"/>
          </a:xfrm>
          <a:prstGeom prst="rect">
            <a:avLst/>
          </a:prstGeom>
          <a:noFill/>
          <a:ln>
            <a:noFill/>
          </a:ln>
          <a:effectLst/>
          <a:extLst/>
        </p:spPr>
        <p:txBody>
          <a:bodyPr lIns="0" tIns="0" rIns="0" bIns="0"/>
          <a:lstStyle>
            <a:lvl1pPr marL="889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1pPr>
            <a:lvl2pPr marL="13335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2pPr>
            <a:lvl3pPr marL="1778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3pPr>
            <a:lvl4pPr marL="22225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4pPr>
            <a:lvl5pPr marL="26670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5pPr>
            <a:lvl6pPr marL="31242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6pPr>
            <a:lvl7pPr marL="35814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7pPr>
            <a:lvl8pPr marL="40386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8pPr>
            <a:lvl9pPr marL="4495800" indent="-571500" algn="l" rtl="0" fontAlgn="base">
              <a:spcBef>
                <a:spcPts val="2400"/>
              </a:spcBef>
              <a:spcAft>
                <a:spcPct val="0"/>
              </a:spcAft>
              <a:buClr>
                <a:srgbClr val="000000"/>
              </a:buClr>
              <a:buSzPct val="100000"/>
              <a:buFont typeface="Archer Medium" charset="0"/>
              <a:buChar char="•"/>
              <a:defRPr sz="3600">
                <a:solidFill>
                  <a:schemeClr val="tx1"/>
                </a:solidFill>
                <a:latin typeface="+mn-lt"/>
                <a:ea typeface="+mn-ea"/>
                <a:cs typeface="+mn-cs"/>
                <a:sym typeface="Archer Medium" charset="0"/>
              </a:defRPr>
            </a:lvl9pPr>
          </a:lstStyle>
          <a:p>
            <a:pPr>
              <a:defRPr/>
            </a:pPr>
            <a:r>
              <a:rPr lang="en-US" dirty="0" smtClean="0"/>
              <a:t>Visit </a:t>
            </a:r>
            <a:r>
              <a:rPr lang="en-US" u="sng" dirty="0" smtClean="0">
                <a:solidFill>
                  <a:schemeClr val="accent1">
                    <a:lumMod val="75000"/>
                  </a:schemeClr>
                </a:solidFill>
              </a:rPr>
              <a:t>ecosproject.com</a:t>
            </a:r>
            <a:r>
              <a:rPr lang="en-US" dirty="0" smtClean="0"/>
              <a:t> </a:t>
            </a:r>
          </a:p>
          <a:p>
            <a:pPr>
              <a:defRPr/>
            </a:pPr>
            <a:r>
              <a:rPr lang="en-US" dirty="0" smtClean="0"/>
              <a:t>Regina Mahony</a:t>
            </a:r>
            <a:br>
              <a:rPr lang="en-US" dirty="0" smtClean="0"/>
            </a:br>
            <a:r>
              <a:rPr lang="en-US" dirty="0" smtClean="0"/>
              <a:t>• </a:t>
            </a:r>
            <a:r>
              <a:rPr lang="en-US" u="sng" dirty="0" smtClean="0">
                <a:solidFill>
                  <a:srgbClr val="006666"/>
                </a:solidFill>
              </a:rPr>
              <a:t>rmahony@ccrpcvt.org</a:t>
            </a:r>
            <a:r>
              <a:rPr lang="en-US" dirty="0" smtClean="0"/>
              <a:t/>
            </a:r>
            <a:br>
              <a:rPr lang="en-US" dirty="0" smtClean="0"/>
            </a:br>
            <a:r>
              <a:rPr lang="en-US" dirty="0" smtClean="0"/>
              <a:t>• 802.846.4490 ext.28</a:t>
            </a:r>
          </a:p>
          <a:p>
            <a:pPr>
              <a:defRPr/>
            </a:pPr>
            <a:r>
              <a:rPr lang="en-US" dirty="0" smtClean="0"/>
              <a:t>Charlie Baker</a:t>
            </a:r>
            <a:br>
              <a:rPr lang="en-US" dirty="0" smtClean="0"/>
            </a:br>
            <a:r>
              <a:rPr lang="en-US" dirty="0" smtClean="0"/>
              <a:t>• </a:t>
            </a:r>
            <a:r>
              <a:rPr lang="en-US" u="sng" dirty="0" smtClean="0">
                <a:solidFill>
                  <a:srgbClr val="006666"/>
                </a:solidFill>
              </a:rPr>
              <a:t>cbaker@ccrpcvt.org</a:t>
            </a:r>
            <a:r>
              <a:rPr lang="en-US" dirty="0" smtClean="0"/>
              <a:t/>
            </a:r>
            <a:br>
              <a:rPr lang="en-US" dirty="0" smtClean="0"/>
            </a:br>
            <a:r>
              <a:rPr lang="en-US" dirty="0" smtClean="0"/>
              <a:t>• 802.846.4490 ext.23</a:t>
            </a:r>
          </a:p>
          <a:p>
            <a:pPr>
              <a:defRPr/>
            </a:pPr>
            <a:r>
              <a:rPr lang="en-US" dirty="0" smtClean="0"/>
              <a:t>THANK YOU!</a:t>
            </a:r>
          </a:p>
        </p:txBody>
      </p:sp>
      <p:sp>
        <p:nvSpPr>
          <p:cNvPr id="37894" name="TextBox 1"/>
          <p:cNvSpPr txBox="1">
            <a:spLocks noChangeArrowheads="1"/>
          </p:cNvSpPr>
          <p:nvPr/>
        </p:nvSpPr>
        <p:spPr bwMode="auto">
          <a:xfrm>
            <a:off x="228600" y="9021763"/>
            <a:ext cx="11049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1200">
                <a:solidFill>
                  <a:schemeClr val="bg1"/>
                </a:solidFill>
              </a:rPr>
              <a:t>The work that provided the basis for this publication was supported by funding under an award with the U.S. Department of Housing and Urban Development.  The substance and findings of the work are dedicated to the public. The author and publisher are solely responsible for the accuracy of the statements and interpretations contained in this publication. Such interpretations do not necessarily reflect the views of the Government.</a:t>
            </a:r>
          </a:p>
        </p:txBody>
      </p:sp>
      <p:sp>
        <p:nvSpPr>
          <p:cNvPr id="37895" name="Rectangle 1"/>
          <p:cNvSpPr>
            <a:spLocks noChangeArrowheads="1"/>
          </p:cNvSpPr>
          <p:nvPr/>
        </p:nvSpPr>
        <p:spPr bwMode="auto">
          <a:xfrm>
            <a:off x="1549400" y="622300"/>
            <a:ext cx="6502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sz="6000" dirty="0" smtClean="0">
                <a:solidFill>
                  <a:srgbClr val="005273"/>
                </a:solidFill>
                <a:latin typeface="Miso Bold" charset="0"/>
                <a:ea typeface="Miso Bold" charset="0"/>
                <a:cs typeface="Miso Bold" charset="0"/>
                <a:sym typeface="Miso Bold" charset="0"/>
              </a:rPr>
              <a:t>For More Info:</a:t>
            </a:r>
            <a:endParaRPr lang="en-US" sz="6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20DE0E59-3713-492A-9585-276148E81199}" type="slidenum">
              <a:rPr lang="en-US"/>
              <a:pPr/>
              <a:t>3</a:t>
            </a:fld>
            <a:endParaRPr lang="en-US"/>
          </a:p>
        </p:txBody>
      </p:sp>
      <p:sp>
        <p:nvSpPr>
          <p:cNvPr id="21505" name="Rectangle 1"/>
          <p:cNvSpPr>
            <a:spLocks/>
          </p:cNvSpPr>
          <p:nvPr/>
        </p:nvSpPr>
        <p:spPr bwMode="auto">
          <a:xfrm>
            <a:off x="927100" y="3403600"/>
            <a:ext cx="11137900"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r>
              <a:rPr lang="en-US" sz="7200" dirty="0" smtClean="0">
                <a:solidFill>
                  <a:srgbClr val="FFFFFF"/>
                </a:solidFill>
                <a:latin typeface="Miso" charset="0"/>
                <a:ea typeface="Miso" charset="0"/>
                <a:cs typeface="Miso" charset="0"/>
                <a:sym typeface="Miso" charset="0"/>
              </a:rPr>
              <a:t>Call to Order &amp; Housekeeping</a:t>
            </a:r>
          </a:p>
        </p:txBody>
      </p:sp>
      <p:pic>
        <p:nvPicPr>
          <p:cNvPr id="4" name="Picture 3"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9" cy="1279525"/>
          </a:xfrm>
          <a:prstGeom prst="rect">
            <a:avLst/>
          </a:prstGeom>
          <a:noFill/>
          <a:ln w="9525">
            <a:noFill/>
            <a:miter lim="800000"/>
            <a:headEnd/>
            <a:tailEnd/>
          </a:ln>
        </p:spPr>
      </p:pic>
    </p:spTree>
    <p:extLst>
      <p:ext uri="{BB962C8B-B14F-4D97-AF65-F5344CB8AC3E}">
        <p14:creationId xmlns:p14="http://schemas.microsoft.com/office/powerpoint/2010/main" xmlns="" val="381896731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D9F62A5-6562-43D4-A4A2-081C1395FC4F}" type="slidenum">
              <a:rPr lang="en-US">
                <a:solidFill>
                  <a:srgbClr val="006666"/>
                </a:solidFill>
              </a:rPr>
              <a:pPr/>
              <a:t>4</a:t>
            </a:fld>
            <a:endParaRPr lang="en-US" dirty="0">
              <a:solidFill>
                <a:srgbClr val="006666"/>
              </a:solidFill>
            </a:endParaRPr>
          </a:p>
        </p:txBody>
      </p:sp>
      <p:sp>
        <p:nvSpPr>
          <p:cNvPr id="25601" name="Rectangle 1"/>
          <p:cNvSpPr>
            <a:spLocks/>
          </p:cNvSpPr>
          <p:nvPr/>
        </p:nvSpPr>
        <p:spPr bwMode="auto">
          <a:xfrm>
            <a:off x="431800" y="762000"/>
            <a:ext cx="12065000" cy="676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r>
              <a:rPr lang="en-US" sz="7200" dirty="0" smtClean="0">
                <a:solidFill>
                  <a:srgbClr val="FFFFFF"/>
                </a:solidFill>
                <a:latin typeface="Miso" charset="0"/>
                <a:ea typeface="Miso" charset="0"/>
                <a:cs typeface="Miso" charset="0"/>
                <a:sym typeface="Miso" charset="0"/>
              </a:rPr>
              <a:t>Documenting Efforts</a:t>
            </a:r>
          </a:p>
          <a:p>
            <a:pPr marL="2514600" indent="-685800" algn="l">
              <a:spcBef>
                <a:spcPts val="2500"/>
              </a:spcBef>
            </a:pPr>
            <a:r>
              <a:rPr lang="en-US" sz="4800" dirty="0" smtClean="0">
                <a:solidFill>
                  <a:srgbClr val="FFFFFF"/>
                </a:solidFill>
                <a:latin typeface="Miso" charset="0"/>
                <a:ea typeface="Miso" charset="0"/>
                <a:cs typeface="Miso" charset="0"/>
                <a:sym typeface="Miso" charset="0"/>
              </a:rPr>
              <a:t>• 	Fill out sign-in sheet</a:t>
            </a:r>
          </a:p>
          <a:p>
            <a:pPr marL="3149600" indent="-685800" algn="l"/>
            <a:r>
              <a:rPr lang="en-US" sz="4800" dirty="0" smtClean="0">
                <a:solidFill>
                  <a:srgbClr val="FFFFFF"/>
                </a:solidFill>
                <a:latin typeface="Miso" charset="0"/>
                <a:ea typeface="Miso" charset="0"/>
                <a:cs typeface="Miso" charset="0"/>
                <a:sym typeface="Miso" charset="0"/>
              </a:rPr>
              <a:t>• 	Record people &amp; hours </a:t>
            </a:r>
          </a:p>
        </p:txBody>
      </p:sp>
      <p:pic>
        <p:nvPicPr>
          <p:cNvPr id="6" name="Picture 3"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9" cy="1279525"/>
          </a:xfrm>
          <a:prstGeom prst="rect">
            <a:avLst/>
          </a:prstGeom>
          <a:noFill/>
          <a:ln w="9525">
            <a:noFill/>
            <a:miter lim="800000"/>
            <a:headEnd/>
            <a:tailEnd/>
          </a:ln>
        </p:spPr>
      </p:pic>
    </p:spTree>
    <p:extLst>
      <p:ext uri="{BB962C8B-B14F-4D97-AF65-F5344CB8AC3E}">
        <p14:creationId xmlns:p14="http://schemas.microsoft.com/office/powerpoint/2010/main" xmlns="" val="35300495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4D398E17-992A-437A-883D-0D19E3E1BE1E}" type="slidenum">
              <a:rPr lang="en-US">
                <a:solidFill>
                  <a:schemeClr val="accent1"/>
                </a:solidFill>
              </a:rPr>
              <a:pPr/>
              <a:t>5</a:t>
            </a:fld>
            <a:endParaRPr lang="en-US" dirty="0">
              <a:solidFill>
                <a:schemeClr val="accent1"/>
              </a:solidFill>
            </a:endParaRPr>
          </a:p>
        </p:txBody>
      </p:sp>
      <p:sp>
        <p:nvSpPr>
          <p:cNvPr id="26625" name="Rectangle 1"/>
          <p:cNvSpPr>
            <a:spLocks/>
          </p:cNvSpPr>
          <p:nvPr/>
        </p:nvSpPr>
        <p:spPr bwMode="auto">
          <a:xfrm>
            <a:off x="406400" y="2692400"/>
            <a:ext cx="12192000" cy="436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r>
              <a:rPr lang="en-US" sz="7200" dirty="0" smtClean="0">
                <a:solidFill>
                  <a:srgbClr val="FFFFFF"/>
                </a:solidFill>
                <a:latin typeface="Miso" charset="0"/>
                <a:ea typeface="Miso" charset="0"/>
                <a:cs typeface="Miso" charset="0"/>
                <a:sym typeface="Miso" charset="0"/>
              </a:rPr>
              <a:t>Approval of October 24, 2012 </a:t>
            </a:r>
            <a:br>
              <a:rPr lang="en-US" sz="7200" dirty="0" smtClean="0">
                <a:solidFill>
                  <a:srgbClr val="FFFFFF"/>
                </a:solidFill>
                <a:latin typeface="Miso" charset="0"/>
                <a:ea typeface="Miso" charset="0"/>
                <a:cs typeface="Miso" charset="0"/>
                <a:sym typeface="Miso" charset="0"/>
              </a:rPr>
            </a:br>
            <a:r>
              <a:rPr lang="en-US" sz="7200" dirty="0" smtClean="0">
                <a:solidFill>
                  <a:srgbClr val="FFFFFF"/>
                </a:solidFill>
                <a:latin typeface="Miso" charset="0"/>
                <a:ea typeface="Miso" charset="0"/>
                <a:cs typeface="Miso" charset="0"/>
                <a:sym typeface="Miso" charset="0"/>
              </a:rPr>
              <a:t>Meeting Summary </a:t>
            </a:r>
          </a:p>
          <a:p>
            <a:pPr>
              <a:spcBef>
                <a:spcPts val="3000"/>
              </a:spcBef>
              <a:buClr>
                <a:srgbClr val="FFFFFF"/>
              </a:buClr>
              <a:buSzPct val="125000"/>
            </a:pPr>
            <a:endParaRPr lang="en-US" sz="4800" dirty="0" smtClean="0">
              <a:solidFill>
                <a:srgbClr val="FFFFFF"/>
              </a:solidFill>
              <a:latin typeface="Miso" charset="0"/>
              <a:ea typeface="Miso" charset="0"/>
              <a:cs typeface="Miso" charset="0"/>
              <a:sym typeface="Miso" charset="0"/>
            </a:endParaRPr>
          </a:p>
        </p:txBody>
      </p:sp>
      <p:pic>
        <p:nvPicPr>
          <p:cNvPr id="4" name="Picture 3"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9" cy="1279525"/>
          </a:xfrm>
          <a:prstGeom prst="rect">
            <a:avLst/>
          </a:prstGeom>
          <a:noFill/>
          <a:ln w="9525">
            <a:noFill/>
            <a:miter lim="800000"/>
            <a:headEnd/>
            <a:tailEnd/>
          </a:ln>
        </p:spPr>
      </p:pic>
    </p:spTree>
    <p:extLst>
      <p:ext uri="{BB962C8B-B14F-4D97-AF65-F5344CB8AC3E}">
        <p14:creationId xmlns:p14="http://schemas.microsoft.com/office/powerpoint/2010/main" xmlns="" val="387062176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In the beginning…</a:t>
            </a:r>
          </a:p>
        </p:txBody>
      </p:sp>
      <p:sp>
        <p:nvSpPr>
          <p:cNvPr id="14339" name="Content Placeholder 2"/>
          <p:cNvSpPr>
            <a:spLocks noGrp="1"/>
          </p:cNvSpPr>
          <p:nvPr>
            <p:ph idx="1"/>
          </p:nvPr>
        </p:nvSpPr>
        <p:spPr/>
        <p:txBody>
          <a:bodyPr/>
          <a:lstStyle/>
          <a:p>
            <a:r>
              <a:rPr lang="en-US" sz="4800" dirty="0" smtClean="0"/>
              <a:t>We all committed to form a “broadly-based partnership committed to identifying and implementing strategies that improve Chittenden County’s long-term sustainability: economically, environmentally and socially.”</a:t>
            </a:r>
          </a:p>
        </p:txBody>
      </p:sp>
      <p:sp>
        <p:nvSpPr>
          <p:cNvPr id="14340" name="Slide Number Placeholder 3"/>
          <p:cNvSpPr>
            <a:spLocks noGrp="1"/>
          </p:cNvSpPr>
          <p:nvPr>
            <p:ph type="sldNum" sz="quarter" idx="10"/>
          </p:nvPr>
        </p:nvSpPr>
        <p:spPr>
          <a:noFill/>
          <a:ln>
            <a:miter lim="800000"/>
            <a:headEnd/>
            <a:tailEnd/>
          </a:ln>
        </p:spPr>
        <p:txBody>
          <a:bodyPr/>
          <a:lstStyle/>
          <a:p>
            <a:fld id="{E24B3F87-6DD2-4021-A3C6-1AE3A4AAE834}" type="slidenum">
              <a:rPr lang="en-US" smtClean="0"/>
              <a:pPr/>
              <a:t>6</a:t>
            </a:fld>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6000" dirty="0" smtClean="0"/>
              <a:t>To accomplish the following:</a:t>
            </a:r>
          </a:p>
        </p:txBody>
      </p:sp>
      <p:sp>
        <p:nvSpPr>
          <p:cNvPr id="14339" name="Content Placeholder 2"/>
          <p:cNvSpPr>
            <a:spLocks noGrp="1"/>
          </p:cNvSpPr>
          <p:nvPr>
            <p:ph idx="1"/>
          </p:nvPr>
        </p:nvSpPr>
        <p:spPr>
          <a:xfrm>
            <a:off x="927100" y="2057400"/>
            <a:ext cx="11150600" cy="6096000"/>
          </a:xfrm>
        </p:spPr>
        <p:txBody>
          <a:bodyPr/>
          <a:lstStyle/>
          <a:p>
            <a:pPr lvl="0">
              <a:buFont typeface="+mj-lt"/>
              <a:buAutoNum type="arabicPeriod"/>
            </a:pPr>
            <a:r>
              <a:rPr lang="en-US" sz="2000" dirty="0" smtClean="0"/>
              <a:t>Review, revise and agree on common </a:t>
            </a:r>
            <a:r>
              <a:rPr lang="en-US" sz="2000" b="1" dirty="0" smtClean="0"/>
              <a:t>goal</a:t>
            </a:r>
            <a:r>
              <a:rPr lang="en-US" sz="2000" dirty="0" smtClean="0"/>
              <a:t> or vision statements by July 2011;</a:t>
            </a:r>
          </a:p>
          <a:p>
            <a:pPr lvl="0">
              <a:buFont typeface="+mj-lt"/>
              <a:buAutoNum type="arabicPeriod"/>
            </a:pPr>
            <a:r>
              <a:rPr lang="en-US" sz="2000" dirty="0" smtClean="0"/>
              <a:t>Develop </a:t>
            </a:r>
            <a:r>
              <a:rPr lang="en-US" sz="2000" b="1" dirty="0" smtClean="0"/>
              <a:t>indicators</a:t>
            </a:r>
            <a:r>
              <a:rPr lang="en-US" sz="2000" dirty="0" smtClean="0"/>
              <a:t> tied to the vision statements to increase accountability and measure progress by March 2012;</a:t>
            </a:r>
          </a:p>
          <a:p>
            <a:pPr lvl="0">
              <a:buFont typeface="+mj-lt"/>
              <a:buAutoNum type="arabicPeriod"/>
            </a:pPr>
            <a:r>
              <a:rPr lang="en-US" sz="2000" dirty="0" smtClean="0"/>
              <a:t>Prioritize </a:t>
            </a:r>
            <a:r>
              <a:rPr lang="en-US" sz="2000" b="1" dirty="0" smtClean="0"/>
              <a:t>implementation actions </a:t>
            </a:r>
            <a:r>
              <a:rPr lang="en-US" sz="2000" dirty="0" smtClean="0"/>
              <a:t>for the next 5, 10 and 20 years that will best further the goals of the Steering Committee by October 2012; </a:t>
            </a:r>
          </a:p>
          <a:p>
            <a:pPr lvl="0">
              <a:buFont typeface="+mj-lt"/>
              <a:buAutoNum type="arabicPeriod"/>
            </a:pPr>
            <a:r>
              <a:rPr lang="en-US" sz="2000" b="1" dirty="0" smtClean="0"/>
              <a:t>Invest $280,000 </a:t>
            </a:r>
            <a:r>
              <a:rPr lang="en-US" sz="2000" dirty="0" smtClean="0"/>
              <a:t>of grant funds in high priority implementation actions by January 2013; </a:t>
            </a:r>
          </a:p>
          <a:p>
            <a:pPr lvl="0">
              <a:buFont typeface="+mj-lt"/>
              <a:buAutoNum type="arabicPeriod"/>
            </a:pPr>
            <a:r>
              <a:rPr lang="en-US" sz="2000" dirty="0" smtClean="0"/>
              <a:t>Using all of the preceding task results, the responsible organizations will </a:t>
            </a:r>
            <a:r>
              <a:rPr lang="en-US" sz="2000" b="1" dirty="0" smtClean="0"/>
              <a:t>update the </a:t>
            </a:r>
            <a:r>
              <a:rPr lang="en-US" sz="2000" b="1" i="1" dirty="0" smtClean="0"/>
              <a:t>Chittenden County Regional Plan</a:t>
            </a:r>
            <a:r>
              <a:rPr lang="en-US" sz="2000" b="1" dirty="0" smtClean="0"/>
              <a:t>, the </a:t>
            </a:r>
            <a:r>
              <a:rPr lang="en-US" sz="2000" b="1" i="1" dirty="0" smtClean="0"/>
              <a:t>Chittenden County Metropolitan Transportation Plan, </a:t>
            </a:r>
            <a:r>
              <a:rPr lang="en-US" sz="2000" b="1" dirty="0" smtClean="0"/>
              <a:t>the </a:t>
            </a:r>
            <a:r>
              <a:rPr lang="en-US" sz="2000" b="1" i="1" dirty="0" smtClean="0"/>
              <a:t>Chittenden County Comprehensive Economic Development Strategy</a:t>
            </a:r>
            <a:r>
              <a:rPr lang="en-US" sz="2000" dirty="0" smtClean="0"/>
              <a:t>, and the </a:t>
            </a:r>
            <a:r>
              <a:rPr lang="en-US" sz="2000" i="1" dirty="0" smtClean="0"/>
              <a:t>Burlington Legacy Action Plan</a:t>
            </a:r>
            <a:r>
              <a:rPr lang="en-US" sz="2000" dirty="0" smtClean="0"/>
              <a:t> in 2013.</a:t>
            </a:r>
          </a:p>
          <a:p>
            <a:pPr lvl="0">
              <a:buFont typeface="+mj-lt"/>
              <a:buAutoNum type="arabicPeriod"/>
            </a:pPr>
            <a:r>
              <a:rPr lang="en-US" sz="2000" dirty="0" smtClean="0"/>
              <a:t>Use the results of this process in the </a:t>
            </a:r>
            <a:r>
              <a:rPr lang="en-US" sz="2000" b="1" dirty="0" smtClean="0"/>
              <a:t>updating of our municipal, agency, or organizational plans</a:t>
            </a:r>
            <a:r>
              <a:rPr lang="en-US" sz="2000" dirty="0" smtClean="0"/>
              <a:t> to the degree appropriate.</a:t>
            </a:r>
            <a:endParaRPr lang="en-US" sz="2000" dirty="0"/>
          </a:p>
        </p:txBody>
      </p:sp>
      <p:sp>
        <p:nvSpPr>
          <p:cNvPr id="14340" name="Slide Number Placeholder 3"/>
          <p:cNvSpPr>
            <a:spLocks noGrp="1"/>
          </p:cNvSpPr>
          <p:nvPr>
            <p:ph type="sldNum" sz="quarter" idx="10"/>
          </p:nvPr>
        </p:nvSpPr>
        <p:spPr>
          <a:noFill/>
          <a:ln>
            <a:miter lim="800000"/>
            <a:headEnd/>
            <a:tailEnd/>
          </a:ln>
        </p:spPr>
        <p:txBody>
          <a:bodyPr/>
          <a:lstStyle/>
          <a:p>
            <a:fld id="{E24B3F87-6DD2-4021-A3C6-1AE3A4AAE834}" type="slidenum">
              <a:rPr lang="en-US" smtClean="0"/>
              <a:pPr/>
              <a:t>7</a:t>
            </a:fld>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w="12700">
            <a:miter lim="800000"/>
            <a:headEnd/>
            <a:tailEnd/>
          </a:ln>
        </p:spPr>
        <p:txBody>
          <a:bodyPr/>
          <a:lstStyle/>
          <a:p>
            <a:fld id="{EE413B71-E162-4B31-9591-B23A674BDBB3}" type="slidenum">
              <a:rPr lang="en-US" smtClean="0"/>
              <a:pPr/>
              <a:t>8</a:t>
            </a:fld>
            <a:endParaRPr lang="en-US" smtClean="0"/>
          </a:p>
        </p:txBody>
      </p:sp>
      <p:sp>
        <p:nvSpPr>
          <p:cNvPr id="26627" name="TextBox 5"/>
          <p:cNvSpPr txBox="1">
            <a:spLocks noChangeArrowheads="1"/>
          </p:cNvSpPr>
          <p:nvPr/>
        </p:nvSpPr>
        <p:spPr bwMode="auto">
          <a:xfrm>
            <a:off x="3454400" y="3852863"/>
            <a:ext cx="6781800" cy="739775"/>
          </a:xfrm>
          <a:prstGeom prst="rect">
            <a:avLst/>
          </a:prstGeom>
          <a:noFill/>
          <a:ln w="9525">
            <a:noFill/>
            <a:miter lim="800000"/>
            <a:headEnd/>
            <a:tailEnd/>
          </a:ln>
        </p:spPr>
        <p:txBody>
          <a:bodyPr>
            <a:spAutoFit/>
          </a:bodyPr>
          <a:lstStyle/>
          <a:p>
            <a:pPr algn="l"/>
            <a:r>
              <a:rPr lang="en-US">
                <a:solidFill>
                  <a:schemeClr val="bg1"/>
                </a:solidFill>
              </a:rPr>
              <a:t>Insert combined mural</a:t>
            </a:r>
          </a:p>
        </p:txBody>
      </p:sp>
      <p:pic>
        <p:nvPicPr>
          <p:cNvPr id="26628" name="Picture 1"/>
          <p:cNvPicPr>
            <a:picLocks noChangeAspect="1"/>
          </p:cNvPicPr>
          <p:nvPr/>
        </p:nvPicPr>
        <p:blipFill>
          <a:blip r:embed="rId3" cstate="print"/>
          <a:srcRect/>
          <a:stretch>
            <a:fillRect/>
          </a:stretch>
        </p:blipFill>
        <p:spPr bwMode="auto">
          <a:xfrm>
            <a:off x="101600" y="1311275"/>
            <a:ext cx="12969875" cy="6461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4D398E17-992A-437A-883D-0D19E3E1BE1E}" type="slidenum">
              <a:rPr lang="en-US">
                <a:solidFill>
                  <a:schemeClr val="accent1"/>
                </a:solidFill>
              </a:rPr>
              <a:pPr/>
              <a:t>9</a:t>
            </a:fld>
            <a:endParaRPr lang="en-US" dirty="0">
              <a:solidFill>
                <a:schemeClr val="accent1"/>
              </a:solidFill>
            </a:endParaRPr>
          </a:p>
        </p:txBody>
      </p:sp>
      <p:sp>
        <p:nvSpPr>
          <p:cNvPr id="26625" name="Rectangle 1"/>
          <p:cNvSpPr>
            <a:spLocks/>
          </p:cNvSpPr>
          <p:nvPr/>
        </p:nvSpPr>
        <p:spPr bwMode="auto">
          <a:xfrm>
            <a:off x="406400" y="2692400"/>
            <a:ext cx="12192000" cy="436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lvl="0">
              <a:buClr>
                <a:srgbClr val="000000"/>
              </a:buClr>
              <a:buSzPct val="100000"/>
            </a:pPr>
            <a:r>
              <a:rPr lang="en-US" sz="7200" dirty="0" smtClean="0">
                <a:solidFill>
                  <a:schemeClr val="bg1"/>
                </a:solidFill>
                <a:latin typeface="Archer Medium" charset="0"/>
                <a:ea typeface="ヒラギノ角ゴ ProN W6" charset="0"/>
                <a:cs typeface="ヒラギノ角ゴ ProN W6" charset="0"/>
                <a:sym typeface="Archer Medium" charset="0"/>
              </a:rPr>
              <a:t>Draft ECOS Plan</a:t>
            </a:r>
          </a:p>
          <a:p>
            <a:pPr lvl="0">
              <a:buClr>
                <a:srgbClr val="000000"/>
              </a:buClr>
              <a:buSzPct val="100000"/>
            </a:pPr>
            <a:endParaRPr lang="en-US" sz="4800" dirty="0" smtClean="0">
              <a:solidFill>
                <a:srgbClr val="FFFFFF"/>
              </a:solidFill>
              <a:latin typeface="Miso" charset="0"/>
              <a:ea typeface="Miso" charset="0"/>
              <a:cs typeface="Miso" charset="0"/>
              <a:sym typeface="Miso" charset="0"/>
            </a:endParaRPr>
          </a:p>
        </p:txBody>
      </p:sp>
      <p:pic>
        <p:nvPicPr>
          <p:cNvPr id="4" name="Picture 3" descr="G:\HUD Regional Sustainability Program\ECOS Logos\Color\ECOS_Logo_Horizontal.jpg"/>
          <p:cNvPicPr>
            <a:picLocks noChangeAspect="1" noChangeArrowheads="1"/>
          </p:cNvPicPr>
          <p:nvPr/>
        </p:nvPicPr>
        <p:blipFill>
          <a:blip r:embed="rId3" cstate="print"/>
          <a:srcRect/>
          <a:stretch>
            <a:fillRect/>
          </a:stretch>
        </p:blipFill>
        <p:spPr bwMode="auto">
          <a:xfrm>
            <a:off x="2387600" y="8474075"/>
            <a:ext cx="7888289" cy="1279525"/>
          </a:xfrm>
          <a:prstGeom prst="rect">
            <a:avLst/>
          </a:prstGeom>
          <a:noFill/>
          <a:ln w="9525">
            <a:noFill/>
            <a:miter lim="800000"/>
            <a:headEnd/>
            <a:tailEnd/>
          </a:ln>
        </p:spPr>
      </p:pic>
    </p:spTree>
    <p:extLst>
      <p:ext uri="{BB962C8B-B14F-4D97-AF65-F5344CB8AC3E}">
        <p14:creationId xmlns:p14="http://schemas.microsoft.com/office/powerpoint/2010/main" xmlns="" val="260740836"/>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005273"/>
      </a:accent1>
      <a:accent2>
        <a:srgbClr val="333399"/>
      </a:accent2>
      <a:accent3>
        <a:srgbClr val="FFFFFF"/>
      </a:accent3>
      <a:accent4>
        <a:srgbClr val="000000"/>
      </a:accent4>
      <a:accent5>
        <a:srgbClr val="AAB3BC"/>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copy">
  <a:themeElements>
    <a:clrScheme name="">
      <a:dk1>
        <a:srgbClr val="000000"/>
      </a:dk1>
      <a:lt1>
        <a:srgbClr val="FFFFFF"/>
      </a:lt1>
      <a:dk2>
        <a:srgbClr val="000000"/>
      </a:dk2>
      <a:lt2>
        <a:srgbClr val="000000"/>
      </a:lt2>
      <a:accent1>
        <a:srgbClr val="005273"/>
      </a:accent1>
      <a:accent2>
        <a:srgbClr val="333399"/>
      </a:accent2>
      <a:accent3>
        <a:srgbClr val="FFFFFF"/>
      </a:accent3>
      <a:accent4>
        <a:srgbClr val="000000"/>
      </a:accent4>
      <a:accent5>
        <a:srgbClr val="AAB3BC"/>
      </a:accent5>
      <a:accent6>
        <a:srgbClr val="2D2D8A"/>
      </a:accent6>
      <a:hlink>
        <a:srgbClr val="009999"/>
      </a:hlink>
      <a:folHlink>
        <a:srgbClr val="99CC00"/>
      </a:folHlink>
    </a:clrScheme>
    <a:fontScheme name="Title &amp; Bullets copy">
      <a:majorFont>
        <a:latin typeface="Miso Bold"/>
        <a:ea typeface="ヒラギノ角ゴ ProN W6"/>
        <a:cs typeface="ヒラギノ角ゴ ProN W6"/>
      </a:majorFont>
      <a:minorFont>
        <a:latin typeface="Archer Medium"/>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copy 6">
  <a:themeElements>
    <a:clrScheme name="">
      <a:dk1>
        <a:srgbClr val="000000"/>
      </a:dk1>
      <a:lt1>
        <a:srgbClr val="FFFFFF"/>
      </a:lt1>
      <a:dk2>
        <a:srgbClr val="000000"/>
      </a:dk2>
      <a:lt2>
        <a:srgbClr val="808080"/>
      </a:lt2>
      <a:accent1>
        <a:srgbClr val="954224"/>
      </a:accent1>
      <a:accent2>
        <a:srgbClr val="333399"/>
      </a:accent2>
      <a:accent3>
        <a:srgbClr val="FFFFFF"/>
      </a:accent3>
      <a:accent4>
        <a:srgbClr val="000000"/>
      </a:accent4>
      <a:accent5>
        <a:srgbClr val="C8B0AC"/>
      </a:accent5>
      <a:accent6>
        <a:srgbClr val="2D2D8A"/>
      </a:accent6>
      <a:hlink>
        <a:srgbClr val="009999"/>
      </a:hlink>
      <a:folHlink>
        <a:srgbClr val="99CC00"/>
      </a:folHlink>
    </a:clrScheme>
    <a:fontScheme name="Title &amp; Bullets copy 6">
      <a:majorFont>
        <a:latin typeface="Miso Bold"/>
        <a:ea typeface="ヒラギノ角ゴ ProN W6"/>
        <a:cs typeface="ヒラギノ角ゴ ProN W6"/>
      </a:majorFont>
      <a:minorFont>
        <a:latin typeface="Archer Medium"/>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a:themeElements>
    <a:clrScheme name="">
      <a:dk1>
        <a:srgbClr val="000000"/>
      </a:dk1>
      <a:lt1>
        <a:srgbClr val="FFFFFF"/>
      </a:lt1>
      <a:dk2>
        <a:srgbClr val="000000"/>
      </a:dk2>
      <a:lt2>
        <a:srgbClr val="808080"/>
      </a:lt2>
      <a:accent1>
        <a:srgbClr val="005273"/>
      </a:accent1>
      <a:accent2>
        <a:srgbClr val="333399"/>
      </a:accent2>
      <a:accent3>
        <a:srgbClr val="FFFFFF"/>
      </a:accent3>
      <a:accent4>
        <a:srgbClr val="000000"/>
      </a:accent4>
      <a:accent5>
        <a:srgbClr val="AAB3BC"/>
      </a:accent5>
      <a:accent6>
        <a:srgbClr val="2D2D8A"/>
      </a:accent6>
      <a:hlink>
        <a:srgbClr val="009999"/>
      </a:hlink>
      <a:folHlink>
        <a:srgbClr val="99CC00"/>
      </a:folHlink>
    </a:clrScheme>
    <a:fontScheme name="title">
      <a:majorFont>
        <a:latin typeface="Rosewood Std Fill"/>
        <a:ea typeface="ヒラギノ角ゴ ProN W3"/>
        <a:cs typeface="ヒラギノ角ゴ ProN W3"/>
      </a:majorFont>
      <a:minorFont>
        <a:latin typeface="Archer Medium"/>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itle &amp; Bullets copy">
  <a:themeElements>
    <a:clrScheme name="">
      <a:dk1>
        <a:srgbClr val="000000"/>
      </a:dk1>
      <a:lt1>
        <a:srgbClr val="FFFFFF"/>
      </a:lt1>
      <a:dk2>
        <a:srgbClr val="000000"/>
      </a:dk2>
      <a:lt2>
        <a:srgbClr val="000000"/>
      </a:lt2>
      <a:accent1>
        <a:srgbClr val="005273"/>
      </a:accent1>
      <a:accent2>
        <a:srgbClr val="333399"/>
      </a:accent2>
      <a:accent3>
        <a:srgbClr val="FFFFFF"/>
      </a:accent3>
      <a:accent4>
        <a:srgbClr val="000000"/>
      </a:accent4>
      <a:accent5>
        <a:srgbClr val="AAB3BC"/>
      </a:accent5>
      <a:accent6>
        <a:srgbClr val="2D2D8A"/>
      </a:accent6>
      <a:hlink>
        <a:srgbClr val="009999"/>
      </a:hlink>
      <a:folHlink>
        <a:srgbClr val="99CC00"/>
      </a:folHlink>
    </a:clrScheme>
    <a:fontScheme name="Title &amp; Bullets copy">
      <a:majorFont>
        <a:latin typeface="Miso Bold"/>
        <a:ea typeface="ヒラギノ角ゴ ProN W6"/>
        <a:cs typeface="ヒラギノ角ゴ ProN W6"/>
      </a:majorFont>
      <a:minorFont>
        <a:latin typeface="Archer Medium"/>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10866</TotalTime>
  <Pages>0</Pages>
  <Words>983</Words>
  <Characters>0</Characters>
  <Application>Microsoft Office PowerPoint</Application>
  <PresentationFormat>Custom</PresentationFormat>
  <Lines>0</Lines>
  <Paragraphs>137</Paragraphs>
  <Slides>23</Slides>
  <Notes>20</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Title &amp; Subtitle</vt:lpstr>
      <vt:lpstr>Title &amp; Bullets copy</vt:lpstr>
      <vt:lpstr>Title &amp; Bullets copy 6</vt:lpstr>
      <vt:lpstr>1_title</vt:lpstr>
      <vt:lpstr>1_Title &amp; Bullets copy</vt:lpstr>
      <vt:lpstr>Steering Committee Meeting</vt:lpstr>
      <vt:lpstr>Agenda</vt:lpstr>
      <vt:lpstr>Slide 3</vt:lpstr>
      <vt:lpstr>Slide 4</vt:lpstr>
      <vt:lpstr>Slide 5</vt:lpstr>
      <vt:lpstr>In the beginning…</vt:lpstr>
      <vt:lpstr>To accomplish the following:</vt:lpstr>
      <vt:lpstr>Slide 8</vt:lpstr>
      <vt:lpstr>Slide 9</vt:lpstr>
      <vt:lpstr>Public Comments</vt:lpstr>
      <vt:lpstr>Chapter 1 - Introduction</vt:lpstr>
      <vt:lpstr>Chapter 2 – Regional Analysis</vt:lpstr>
      <vt:lpstr>Chapter 3 - ECOS Plan Priorities</vt:lpstr>
      <vt:lpstr>Chapter 3 (continued)</vt:lpstr>
      <vt:lpstr>Online Maps</vt:lpstr>
      <vt:lpstr>Sec. 3.3 Annual Reporting</vt:lpstr>
      <vt:lpstr>Chapter 4</vt:lpstr>
      <vt:lpstr>Next Steps – ECOS Plan</vt:lpstr>
      <vt:lpstr>Proposed Motion</vt:lpstr>
      <vt:lpstr>Partner Announcements</vt:lpstr>
      <vt:lpstr>Door Prize Drawings</vt:lpstr>
      <vt:lpstr>Thank You</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dc:title>
  <dc:creator>Regina Mahony</dc:creator>
  <cp:lastModifiedBy>cbaker</cp:lastModifiedBy>
  <cp:revision>896</cp:revision>
  <cp:lastPrinted>2012-10-23T17:41:48Z</cp:lastPrinted>
  <dcterms:modified xsi:type="dcterms:W3CDTF">2013-01-30T18:37:49Z</dcterms:modified>
</cp:coreProperties>
</file>